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84" r:id="rId6"/>
    <p:sldId id="258" r:id="rId7"/>
    <p:sldId id="261" r:id="rId8"/>
    <p:sldId id="260" r:id="rId9"/>
    <p:sldId id="262" r:id="rId10"/>
    <p:sldId id="263" r:id="rId11"/>
    <p:sldId id="264" r:id="rId12"/>
    <p:sldId id="265" r:id="rId13"/>
    <p:sldId id="270" r:id="rId14"/>
    <p:sldId id="267" r:id="rId15"/>
    <p:sldId id="268" r:id="rId16"/>
    <p:sldId id="271" r:id="rId17"/>
    <p:sldId id="274" r:id="rId18"/>
    <p:sldId id="275" r:id="rId19"/>
    <p:sldId id="280" r:id="rId20"/>
    <p:sldId id="281" r:id="rId21"/>
    <p:sldId id="282" r:id="rId22"/>
    <p:sldId id="283" r:id="rId23"/>
    <p:sldId id="285" r:id="rId24"/>
    <p:sldId id="273" r:id="rId2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2DD993-CF59-466B-8A06-FA3CF8EA32E2}" v="278" dt="2021-05-15T13:33:38.2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40D3FB-1176-4562-A46C-FB9196731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3C4FC71-DFFD-4CBC-BC4B-A4BF4B053F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FF097D8-A35C-4C9A-A100-A5CA42C64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D3559-5267-4B38-8008-9B87A5AC6B62}" type="datetimeFigureOut">
              <a:rPr lang="it-IT" smtClean="0"/>
              <a:t>18/05/2021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60FB6F9-1A93-4E2C-9606-786FA064C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F514D6A-BBBA-4AA8-B8C2-F24759464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6CFD-4297-416B-ABBB-21A3BAFAE5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829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E55B1B8-11CF-40C0-BDDA-8880AD7AA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D59F5B0-B446-44EB-A209-7746E9DC7E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AF0551-489A-4C7B-B335-25E169975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D3559-5267-4B38-8008-9B87A5AC6B62}" type="datetimeFigureOut">
              <a:rPr lang="it-IT" smtClean="0"/>
              <a:t>18/05/2021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79F29E8-C8E5-419C-9454-81639FC85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421B846-4D27-4ADC-9816-8CE1E4EC7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6CFD-4297-416B-ABBB-21A3BAFAE5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6266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E645B800-4991-46E3-9E3F-348F90662A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2A43440-E467-4AAB-84E1-572F704527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155D73-EDB1-424E-AA7D-B6BB60B6F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D3559-5267-4B38-8008-9B87A5AC6B62}" type="datetimeFigureOut">
              <a:rPr lang="it-IT" smtClean="0"/>
              <a:t>18/05/2021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715BA7D-E246-418B-B319-5FE8DE16E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FA3D674-2E48-4038-B025-CA443D95B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6CFD-4297-416B-ABBB-21A3BAFAE5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83962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CDB850-33EA-4DFF-B618-68F9E7083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9F9D4A-DB4B-4E34-87B2-A53211406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AE08D4-BC89-4A78-BFB4-8DAB5B500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D3559-5267-4B38-8008-9B87A5AC6B62}" type="datetimeFigureOut">
              <a:rPr lang="it-IT" smtClean="0"/>
              <a:t>18/05/2021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EDB3D46-4B6E-47D0-8813-DEAB17D4E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E24ED66-4244-4805-A3D6-E8C5D21EC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6CFD-4297-416B-ABBB-21A3BAFAE5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6321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93DED9-FAC8-4075-B613-B64FB03B7E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A7AAACC-FBD3-4AE3-A42B-EE5B10389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49E431-B687-471C-AF88-5FDF2508E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D3559-5267-4B38-8008-9B87A5AC6B62}" type="datetimeFigureOut">
              <a:rPr lang="it-IT" smtClean="0"/>
              <a:t>18/05/2021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30231FA-A0D7-4DAB-9B9B-78AFD62FA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1508F70-66DA-4280-86D6-E9227471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6CFD-4297-416B-ABBB-21A3BAFAE5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5085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123FB0-4E7F-4AB5-802B-EFC542384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F37EAF8-2568-437F-868E-248E2C075B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A52ACA7-14F6-45C4-967A-CB58A11150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12913AC-78E9-4B1B-9403-E8A830397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D3559-5267-4B38-8008-9B87A5AC6B62}" type="datetimeFigureOut">
              <a:rPr lang="it-IT" smtClean="0"/>
              <a:t>18/05/2021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1DDAF62-9FBF-4DDD-9A2E-98CB6BBE9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DA0C31E-D38F-4B28-9666-4F1E78450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6CFD-4297-416B-ABBB-21A3BAFAE5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5086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9798DC-1EA5-4FB5-B401-087A5DB4D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4CDA61C-474D-49FC-88F0-3EA39428E9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B0D679A-A971-49D7-8A35-0BADD424E0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2F46FF1-6C43-4B11-BB78-5C36917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470A3C2-9F19-4372-8F8E-47C1EE54BB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07F356F3-5866-4892-A5DF-881C23C9F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D3559-5267-4B38-8008-9B87A5AC6B62}" type="datetimeFigureOut">
              <a:rPr lang="it-IT" smtClean="0"/>
              <a:t>18/05/2021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AB0B7098-E1D2-4D6A-A158-16F7050B1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B486250-87B1-4955-8DAB-E930D3861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6CFD-4297-416B-ABBB-21A3BAFAE5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3762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482B44-3C39-4961-9A23-B24E13DF2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6D09889E-A0F6-42E8-9AE8-99F64CEDD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D3559-5267-4B38-8008-9B87A5AC6B62}" type="datetimeFigureOut">
              <a:rPr lang="it-IT" smtClean="0"/>
              <a:t>18/05/2021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F88D624-7EF8-48FE-8BB9-07E84FDC8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B1E8271-F07A-4426-8B66-9C06DDAAA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6CFD-4297-416B-ABBB-21A3BAFAE5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1258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63CDE2A-C937-49A2-96B4-CECC07858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D3559-5267-4B38-8008-9B87A5AC6B62}" type="datetimeFigureOut">
              <a:rPr lang="it-IT" smtClean="0"/>
              <a:t>18/05/2021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4BEBDFC-D0D9-4B2A-AF47-6E1488D50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7D12696-EA6C-4130-8183-49E684885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6CFD-4297-416B-ABBB-21A3BAFAE5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3464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0BF8A2-098A-437F-86B3-A0D24E6DC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B070A8-5E0C-4EF8-BB9A-C6118E8BF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3CFE873-E785-4CA5-A38A-FAEE33B262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522A13C-93DD-4E5A-8043-50E6A7B6E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D3559-5267-4B38-8008-9B87A5AC6B62}" type="datetimeFigureOut">
              <a:rPr lang="it-IT" smtClean="0"/>
              <a:t>18/05/2021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1CA8E76-915F-4FF0-B74A-CF3E71151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4302301-A434-448E-912F-8C32100E7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6CFD-4297-416B-ABBB-21A3BAFAE5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2863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56E04D-9CA5-4DE0-AD9C-04BEC6D4D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6F3FF24-F728-42D6-8DBA-73A7BDBC7F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311718D-6BB1-40C8-A7C1-77F70A0C3A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9142DED-9920-4357-A1A7-8C00DAE12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D3559-5267-4B38-8008-9B87A5AC6B62}" type="datetimeFigureOut">
              <a:rPr lang="it-IT" smtClean="0"/>
              <a:t>18/05/2021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9C13035-7460-4A69-8A3E-D6F271EFB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C418025-6DF0-4868-B637-E9FC757DC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866CFD-4297-416B-ABBB-21A3BAFAE5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6245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319A520-9199-4853-AB67-6F095C336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6C58922-CD32-48F2-BE1D-6C67C0F19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AEDF37F-212F-4DD6-9C4D-00D4076B84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2D3559-5267-4B38-8008-9B87A5AC6B62}" type="datetimeFigureOut">
              <a:rPr lang="it-IT" smtClean="0"/>
              <a:t>18/05/2021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7D6198B-1B6E-4F25-BAC6-A5A5DF9892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8B2113-4E83-4174-8C9A-ED773D874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866CFD-4297-416B-ABBB-21A3BAFAE56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2151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hyperlink" Target="https://distill.pub/2017/momentu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arxiv.org/abs/1710.0594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arxiv.org/abs/1908.0868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FB90A3-6880-4981-B9B5-B85F4A625D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400" dirty="0">
                <a:effectLst/>
                <a:latin typeface="Amasis MT Pro" panose="02040504050005020304" pitchFamily="18" charset="0"/>
                <a:ea typeface="Times New Roman" panose="02020603050405020304" pitchFamily="18" charset="0"/>
              </a:rPr>
              <a:t>Artificial neural network: multilayer perceptron used as a classifier</a:t>
            </a:r>
            <a:endParaRPr lang="it-IT" sz="4400" dirty="0">
              <a:latin typeface="Amasis MT Pro" panose="02040504050005020304" pitchFamily="18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39B9BCD-5E73-40BD-B277-585DF749D7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sz="2400" dirty="0">
                <a:effectLst/>
                <a:latin typeface="Amasis MT Pro" panose="02040504050005020304" pitchFamily="18" charset="0"/>
                <a:ea typeface="Times New Roman" panose="02020603050405020304" pitchFamily="18" charset="0"/>
              </a:rPr>
              <a:t>(supervised learning)</a:t>
            </a:r>
            <a:endParaRPr lang="it-IT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82748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835F30-9CE1-44E3-A795-1229F4425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latin typeface="Amasis MT Pro" panose="02040504050005020304" pitchFamily="18" charset="0"/>
              </a:rPr>
              <a:t>How to </a:t>
            </a:r>
            <a:r>
              <a:rPr lang="it-IT" b="1" dirty="0" err="1">
                <a:latin typeface="Amasis MT Pro" panose="02040504050005020304" pitchFamily="18" charset="0"/>
              </a:rPr>
              <a:t>choose</a:t>
            </a:r>
            <a:r>
              <a:rPr lang="it-IT" b="1" dirty="0">
                <a:latin typeface="Amasis MT Pro" panose="02040504050005020304" pitchFamily="18" charset="0"/>
              </a:rPr>
              <a:t> the learning rate?</a:t>
            </a:r>
            <a:endParaRPr lang="en-GB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55E28C96-0F41-47F1-AD0B-A9B6C0A41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56940"/>
            <a:ext cx="4371975" cy="3943350"/>
          </a:xfr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5F0C76AF-B513-4A12-ABA0-7056E13346CD}"/>
              </a:ext>
            </a:extLst>
          </p:cNvPr>
          <p:cNvSpPr txBox="1"/>
          <p:nvPr/>
        </p:nvSpPr>
        <p:spPr>
          <a:xfrm>
            <a:off x="960699" y="2835953"/>
            <a:ext cx="43719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latin typeface="Amasis MT Pro" panose="02040504050005020304" pitchFamily="18" charset="0"/>
              </a:rPr>
              <a:t>The </a:t>
            </a:r>
            <a:r>
              <a:rPr lang="it-IT" dirty="0" err="1">
                <a:latin typeface="Amasis MT Pro" panose="02040504050005020304" pitchFamily="18" charset="0"/>
              </a:rPr>
              <a:t>choice</a:t>
            </a:r>
            <a:r>
              <a:rPr lang="it-IT" dirty="0">
                <a:latin typeface="Amasis MT Pro" panose="02040504050005020304" pitchFamily="18" charset="0"/>
              </a:rPr>
              <a:t> of the learning rate </a:t>
            </a:r>
            <a:r>
              <a:rPr lang="it-IT" dirty="0" err="1">
                <a:latin typeface="Amasis MT Pro" panose="02040504050005020304" pitchFamily="18" charset="0"/>
              </a:rPr>
              <a:t>depends</a:t>
            </a:r>
            <a:r>
              <a:rPr lang="it-IT" dirty="0">
                <a:latin typeface="Amasis MT Pro" panose="02040504050005020304" pitchFamily="18" charset="0"/>
              </a:rPr>
              <a:t> from the </a:t>
            </a:r>
            <a:r>
              <a:rPr lang="it-IT" dirty="0" err="1">
                <a:latin typeface="Amasis MT Pro" panose="02040504050005020304" pitchFamily="18" charset="0"/>
              </a:rPr>
              <a:t>shape</a:t>
            </a:r>
            <a:r>
              <a:rPr lang="it-IT" dirty="0">
                <a:latin typeface="Amasis MT Pro" panose="02040504050005020304" pitchFamily="18" charset="0"/>
              </a:rPr>
              <a:t> of the cost (</a:t>
            </a:r>
            <a:r>
              <a:rPr lang="it-IT" dirty="0" err="1">
                <a:latin typeface="Amasis MT Pro" panose="02040504050005020304" pitchFamily="18" charset="0"/>
              </a:rPr>
              <a:t>loss</a:t>
            </a:r>
            <a:r>
              <a:rPr lang="it-IT" dirty="0">
                <a:latin typeface="Amasis MT Pro" panose="02040504050005020304" pitchFamily="18" charset="0"/>
              </a:rPr>
              <a:t>) </a:t>
            </a:r>
            <a:r>
              <a:rPr lang="it-IT" dirty="0" err="1">
                <a:latin typeface="Amasis MT Pro" panose="02040504050005020304" pitchFamily="18" charset="0"/>
              </a:rPr>
              <a:t>function</a:t>
            </a:r>
            <a:r>
              <a:rPr lang="it-IT" dirty="0">
                <a:latin typeface="Amasis MT Pro" panose="02040504050005020304" pitchFamily="18" charset="0"/>
              </a:rPr>
              <a:t>. The cost </a:t>
            </a:r>
            <a:r>
              <a:rPr lang="it-IT" dirty="0" err="1">
                <a:latin typeface="Amasis MT Pro" panose="02040504050005020304" pitchFamily="18" charset="0"/>
              </a:rPr>
              <a:t>function</a:t>
            </a:r>
            <a:r>
              <a:rPr lang="it-IT" dirty="0">
                <a:latin typeface="Amasis MT Pro" panose="02040504050005020304" pitchFamily="18" charset="0"/>
              </a:rPr>
              <a:t> </a:t>
            </a:r>
            <a:r>
              <a:rPr lang="it-IT" dirty="0" err="1">
                <a:latin typeface="Amasis MT Pro" panose="02040504050005020304" pitchFamily="18" charset="0"/>
              </a:rPr>
              <a:t>give</a:t>
            </a:r>
            <a:r>
              <a:rPr lang="it-IT" dirty="0">
                <a:latin typeface="Amasis MT Pro" panose="02040504050005020304" pitchFamily="18" charset="0"/>
              </a:rPr>
              <a:t> </a:t>
            </a:r>
            <a:r>
              <a:rPr lang="it-IT" dirty="0" err="1">
                <a:latin typeface="Amasis MT Pro" panose="02040504050005020304" pitchFamily="18" charset="0"/>
              </a:rPr>
              <a:t>us</a:t>
            </a:r>
            <a:r>
              <a:rPr lang="it-IT" dirty="0">
                <a:latin typeface="Amasis MT Pro" panose="02040504050005020304" pitchFamily="18" charset="0"/>
              </a:rPr>
              <a:t> an idea on </a:t>
            </a:r>
            <a:r>
              <a:rPr lang="it-IT" dirty="0" err="1">
                <a:latin typeface="Amasis MT Pro" panose="02040504050005020304" pitchFamily="18" charset="0"/>
              </a:rPr>
              <a:t>how</a:t>
            </a:r>
            <a:r>
              <a:rPr lang="it-IT" dirty="0">
                <a:latin typeface="Amasis MT Pro" panose="02040504050005020304" pitchFamily="18" charset="0"/>
              </a:rPr>
              <a:t> the net </a:t>
            </a:r>
            <a:r>
              <a:rPr lang="it-IT" dirty="0" err="1">
                <a:latin typeface="Amasis MT Pro" panose="02040504050005020304" pitchFamily="18" charset="0"/>
              </a:rPr>
              <a:t>is</a:t>
            </a:r>
            <a:r>
              <a:rPr lang="it-IT" dirty="0">
                <a:latin typeface="Amasis MT Pro" panose="02040504050005020304" pitchFamily="18" charset="0"/>
              </a:rPr>
              <a:t> </a:t>
            </a:r>
            <a:r>
              <a:rPr lang="it-IT" dirty="0" err="1">
                <a:latin typeface="Amasis MT Pro" panose="02040504050005020304" pitchFamily="18" charset="0"/>
              </a:rPr>
              <a:t>actually</a:t>
            </a:r>
            <a:r>
              <a:rPr lang="it-IT" dirty="0">
                <a:latin typeface="Amasis MT Pro" panose="02040504050005020304" pitchFamily="18" charset="0"/>
              </a:rPr>
              <a:t> learning and </a:t>
            </a:r>
            <a:r>
              <a:rPr lang="it-IT" dirty="0" err="1">
                <a:latin typeface="Amasis MT Pro" panose="02040504050005020304" pitchFamily="18" charset="0"/>
              </a:rPr>
              <a:t>we</a:t>
            </a:r>
            <a:r>
              <a:rPr lang="it-IT" dirty="0">
                <a:latin typeface="Amasis MT Pro" panose="02040504050005020304" pitchFamily="18" charset="0"/>
              </a:rPr>
              <a:t> </a:t>
            </a:r>
            <a:r>
              <a:rPr lang="it-IT" dirty="0" err="1">
                <a:latin typeface="Amasis MT Pro" panose="02040504050005020304" pitchFamily="18" charset="0"/>
              </a:rPr>
              <a:t>have</a:t>
            </a:r>
            <a:r>
              <a:rPr lang="it-IT" dirty="0">
                <a:latin typeface="Amasis MT Pro" panose="02040504050005020304" pitchFamily="18" charset="0"/>
              </a:rPr>
              <a:t> to </a:t>
            </a:r>
            <a:r>
              <a:rPr lang="it-IT" dirty="0" err="1">
                <a:latin typeface="Amasis MT Pro" panose="02040504050005020304" pitchFamily="18" charset="0"/>
              </a:rPr>
              <a:t>manually</a:t>
            </a:r>
            <a:r>
              <a:rPr lang="it-IT" dirty="0">
                <a:latin typeface="Amasis MT Pro" panose="02040504050005020304" pitchFamily="18" charset="0"/>
              </a:rPr>
              <a:t> </a:t>
            </a:r>
            <a:r>
              <a:rPr lang="it-IT" dirty="0" err="1">
                <a:latin typeface="Amasis MT Pro" panose="02040504050005020304" pitchFamily="18" charset="0"/>
              </a:rPr>
              <a:t>adjust</a:t>
            </a:r>
            <a:r>
              <a:rPr lang="it-IT" dirty="0">
                <a:latin typeface="Amasis MT Pro" panose="02040504050005020304" pitchFamily="18" charset="0"/>
              </a:rPr>
              <a:t> the learning rate to </a:t>
            </a:r>
            <a:r>
              <a:rPr lang="it-IT" dirty="0" err="1">
                <a:latin typeface="Amasis MT Pro" panose="02040504050005020304" pitchFamily="18" charset="0"/>
              </a:rPr>
              <a:t>maximize</a:t>
            </a:r>
            <a:r>
              <a:rPr lang="it-IT" dirty="0">
                <a:latin typeface="Amasis MT Pro" panose="02040504050005020304" pitchFamily="18" charset="0"/>
              </a:rPr>
              <a:t> learning.</a:t>
            </a:r>
          </a:p>
          <a:p>
            <a:pPr algn="just"/>
            <a:endParaRPr lang="it-IT" dirty="0">
              <a:latin typeface="Amasis MT Pro" panose="02040504050005020304" pitchFamily="18" charset="0"/>
            </a:endParaRPr>
          </a:p>
          <a:p>
            <a:pPr algn="just"/>
            <a:r>
              <a:rPr lang="it-IT" dirty="0" err="1">
                <a:latin typeface="Amasis MT Pro" panose="02040504050005020304" pitchFamily="18" charset="0"/>
              </a:rPr>
              <a:t>Usually</a:t>
            </a:r>
            <a:r>
              <a:rPr lang="it-IT" dirty="0">
                <a:latin typeface="Amasis MT Pro" panose="02040504050005020304" pitchFamily="18" charset="0"/>
              </a:rPr>
              <a:t> </a:t>
            </a:r>
          </a:p>
          <a:p>
            <a:pPr algn="just"/>
            <a:endParaRPr lang="en-GB" dirty="0">
              <a:latin typeface="Amasis MT Pro" panose="02040504050005020304" pitchFamily="18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E84A419-5E9B-47E5-A8D0-4D9B2A611B3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869783" y="4859965"/>
            <a:ext cx="942866" cy="20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83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835F30-9CE1-44E3-A795-1229F4425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err="1">
                <a:latin typeface="Amasis MT Pro" panose="02040504050005020304" pitchFamily="18" charset="0"/>
              </a:rPr>
              <a:t>Optimizers</a:t>
            </a:r>
            <a:r>
              <a:rPr lang="it-IT" b="1" dirty="0">
                <a:latin typeface="Amasis MT Pro" panose="02040504050005020304" pitchFamily="18" charset="0"/>
              </a:rPr>
              <a:t> - SGD with </a:t>
            </a:r>
            <a:r>
              <a:rPr lang="it-IT" b="1" dirty="0" err="1">
                <a:latin typeface="Amasis MT Pro" panose="02040504050005020304" pitchFamily="18" charset="0"/>
              </a:rPr>
              <a:t>momentum</a:t>
            </a:r>
            <a:endParaRPr lang="en-GB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EBB10E2-71A6-4830-BB9B-F2DF7E0FBF4A}"/>
              </a:ext>
            </a:extLst>
          </p:cNvPr>
          <p:cNvSpPr txBox="1"/>
          <p:nvPr/>
        </p:nvSpPr>
        <p:spPr>
          <a:xfrm>
            <a:off x="6373310" y="5062409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Amasis MT Pro" panose="02040504050005020304" pitchFamily="18" charset="0"/>
              </a:rPr>
              <a:t>SGD with </a:t>
            </a:r>
            <a:r>
              <a:rPr lang="en-GB" b="1" dirty="0">
                <a:latin typeface="Amasis MT Pro" panose="02040504050005020304" pitchFamily="18" charset="0"/>
                <a:hlinkClick r:id="rId2"/>
              </a:rPr>
              <a:t>momentum</a:t>
            </a:r>
            <a:endParaRPr lang="en-GB" b="1" dirty="0">
              <a:latin typeface="Amasis MT Pro" panose="02040504050005020304" pitchFamily="18" charset="0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5C8F499-DF91-4B80-9A8C-A2CE8EB0CFFE}"/>
              </a:ext>
            </a:extLst>
          </p:cNvPr>
          <p:cNvSpPr txBox="1"/>
          <p:nvPr/>
        </p:nvSpPr>
        <p:spPr>
          <a:xfrm>
            <a:off x="6096000" y="5790752"/>
            <a:ext cx="3678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>
                <a:latin typeface="Amasis MT Pro" panose="02040504050005020304" pitchFamily="18" charset="0"/>
              </a:rPr>
              <a:t>Nesterov</a:t>
            </a:r>
            <a:r>
              <a:rPr lang="it-IT" b="1" dirty="0">
                <a:latin typeface="Amasis MT Pro" panose="02040504050005020304" pitchFamily="18" charset="0"/>
              </a:rPr>
              <a:t> </a:t>
            </a:r>
            <a:r>
              <a:rPr lang="it-IT" b="1" dirty="0" err="1">
                <a:latin typeface="Amasis MT Pro" panose="02040504050005020304" pitchFamily="18" charset="0"/>
              </a:rPr>
              <a:t>Accelerated</a:t>
            </a:r>
            <a:r>
              <a:rPr lang="it-IT" b="1" dirty="0">
                <a:latin typeface="Amasis MT Pro" panose="02040504050005020304" pitchFamily="18" charset="0"/>
              </a:rPr>
              <a:t> </a:t>
            </a:r>
            <a:r>
              <a:rPr lang="it-IT" b="1" dirty="0" err="1">
                <a:latin typeface="Amasis MT Pro" panose="02040504050005020304" pitchFamily="18" charset="0"/>
              </a:rPr>
              <a:t>Gradient</a:t>
            </a:r>
            <a:r>
              <a:rPr lang="it-IT" b="1" dirty="0">
                <a:latin typeface="Amasis MT Pro" panose="02040504050005020304" pitchFamily="18" charset="0"/>
              </a:rPr>
              <a:t> (NAG)</a:t>
            </a:r>
            <a:endParaRPr lang="en-GB" b="1" dirty="0">
              <a:latin typeface="Amasis MT Pro" panose="02040504050005020304" pitchFamily="18" charset="0"/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96A8F519-C3FB-4D9C-807A-5763C95C5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120" y="1580042"/>
            <a:ext cx="6103494" cy="3302862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9D95C67-7175-4E9A-A033-F96810075D22}"/>
              </a:ext>
            </a:extLst>
          </p:cNvPr>
          <p:cNvSpPr txBox="1"/>
          <p:nvPr/>
        </p:nvSpPr>
        <p:spPr>
          <a:xfrm>
            <a:off x="1887244" y="2847538"/>
            <a:ext cx="1936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latin typeface="Amasis MT Pro" panose="02040504050005020304" pitchFamily="18" charset="0"/>
              </a:rPr>
              <a:t>Parameter</a:t>
            </a:r>
            <a:r>
              <a:rPr lang="it-IT" dirty="0">
                <a:latin typeface="Amasis MT Pro" panose="02040504050005020304" pitchFamily="18" charset="0"/>
              </a:rPr>
              <a:t> update</a:t>
            </a:r>
            <a:endParaRPr lang="en-GB" dirty="0">
              <a:latin typeface="Amasis MT Pro" panose="02040504050005020304" pitchFamily="18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11553BA-E869-413B-9FCB-90B63AA9BBC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893015" y="3279338"/>
            <a:ext cx="1930400" cy="3302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AE456FB-AFBE-4DAE-B733-ECE80E3BA86B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50874" y="5815467"/>
            <a:ext cx="4572000" cy="5969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ED9912C-C6B9-4A5B-8FF9-AE60C16680E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65224" y="4980375"/>
            <a:ext cx="35433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030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835F30-9CE1-44E3-A795-1229F4425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err="1">
                <a:latin typeface="Amasis MT Pro" panose="02040504050005020304" pitchFamily="18" charset="0"/>
              </a:rPr>
              <a:t>Other</a:t>
            </a:r>
            <a:r>
              <a:rPr lang="it-IT" b="1" dirty="0">
                <a:latin typeface="Amasis MT Pro" panose="02040504050005020304" pitchFamily="18" charset="0"/>
              </a:rPr>
              <a:t> </a:t>
            </a:r>
            <a:r>
              <a:rPr lang="it-IT" b="1" dirty="0" err="1">
                <a:latin typeface="Amasis MT Pro" panose="02040504050005020304" pitchFamily="18" charset="0"/>
              </a:rPr>
              <a:t>optimization</a:t>
            </a:r>
            <a:r>
              <a:rPr lang="it-IT" b="1" dirty="0">
                <a:latin typeface="Amasis MT Pro" panose="02040504050005020304" pitchFamily="18" charset="0"/>
              </a:rPr>
              <a:t> </a:t>
            </a:r>
            <a:r>
              <a:rPr lang="it-IT" b="1" dirty="0" err="1">
                <a:latin typeface="Amasis MT Pro" panose="02040504050005020304" pitchFamily="18" charset="0"/>
              </a:rPr>
              <a:t>algorithms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5187D5B-AAA5-4752-9EF5-8FF7E3D83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965" y="1344233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it-IT" sz="1400" dirty="0">
              <a:latin typeface="Amasis MT Pro" panose="02040504050005020304" pitchFamily="18" charset="0"/>
            </a:endParaRPr>
          </a:p>
          <a:p>
            <a:pPr marL="0" indent="0">
              <a:buNone/>
            </a:pPr>
            <a:r>
              <a:rPr lang="it-IT" sz="1400" dirty="0" err="1">
                <a:latin typeface="Amasis MT Pro" panose="02040504050005020304" pitchFamily="18" charset="0"/>
              </a:rPr>
              <a:t>Adagrad</a:t>
            </a:r>
            <a:endParaRPr lang="it-IT" sz="2400" dirty="0">
              <a:latin typeface="Amasis MT Pro" panose="02040504050005020304" pitchFamily="18" charset="0"/>
            </a:endParaRPr>
          </a:p>
          <a:p>
            <a:pPr marL="0" indent="0">
              <a:buNone/>
            </a:pPr>
            <a:endParaRPr lang="it-IT" sz="2400" dirty="0">
              <a:latin typeface="Amasis MT Pro" panose="02040504050005020304" pitchFamily="18" charset="0"/>
            </a:endParaRPr>
          </a:p>
          <a:p>
            <a:pPr marL="0" indent="0">
              <a:buNone/>
            </a:pPr>
            <a:endParaRPr lang="it-IT" sz="2400" dirty="0">
              <a:latin typeface="Amasis MT Pro" panose="02040504050005020304" pitchFamily="18" charset="0"/>
            </a:endParaRPr>
          </a:p>
          <a:p>
            <a:pPr marL="0" indent="0">
              <a:buNone/>
            </a:pPr>
            <a:endParaRPr lang="it-IT" sz="2400" dirty="0">
              <a:latin typeface="Amasis MT Pro" panose="02040504050005020304" pitchFamily="18" charset="0"/>
            </a:endParaRPr>
          </a:p>
          <a:p>
            <a:pPr marL="0" indent="0">
              <a:buNone/>
            </a:pPr>
            <a:br>
              <a:rPr lang="it-IT" sz="2400" dirty="0">
                <a:latin typeface="Amasis MT Pro" panose="02040504050005020304" pitchFamily="18" charset="0"/>
              </a:rPr>
            </a:br>
            <a:r>
              <a:rPr lang="it-IT" sz="1400" dirty="0" err="1">
                <a:latin typeface="Amasis MT Pro" panose="02040504050005020304" pitchFamily="18" charset="0"/>
              </a:rPr>
              <a:t>RMSprop</a:t>
            </a:r>
            <a:endParaRPr lang="it-IT" sz="1400" dirty="0">
              <a:latin typeface="Amasis MT Pro" panose="02040504050005020304" pitchFamily="18" charset="0"/>
            </a:endParaRPr>
          </a:p>
          <a:p>
            <a:pPr marL="0" indent="0">
              <a:buNone/>
            </a:pPr>
            <a:endParaRPr lang="it-IT" sz="2400" dirty="0">
              <a:latin typeface="Amasis MT Pro" panose="02040504050005020304" pitchFamily="18" charset="0"/>
            </a:endParaRPr>
          </a:p>
          <a:p>
            <a:pPr marL="0" indent="0">
              <a:buNone/>
            </a:pPr>
            <a:endParaRPr lang="it-IT" sz="2400" dirty="0">
              <a:latin typeface="Amasis MT Pro" panose="02040504050005020304" pitchFamily="18" charset="0"/>
            </a:endParaRPr>
          </a:p>
          <a:p>
            <a:pPr marL="0" indent="0">
              <a:buNone/>
            </a:pPr>
            <a:br>
              <a:rPr lang="it-IT" sz="2400" dirty="0">
                <a:latin typeface="Amasis MT Pro" panose="02040504050005020304" pitchFamily="18" charset="0"/>
              </a:rPr>
            </a:br>
            <a:endParaRPr lang="it-IT" sz="2400" dirty="0">
              <a:latin typeface="Amasis MT Pro" panose="02040504050005020304" pitchFamily="18" charset="0"/>
            </a:endParaRPr>
          </a:p>
          <a:p>
            <a:pPr marL="0" indent="0">
              <a:buNone/>
            </a:pPr>
            <a:r>
              <a:rPr lang="it-IT" sz="1800" dirty="0">
                <a:latin typeface="Amasis MT Pro" panose="02040504050005020304" pitchFamily="18" charset="0"/>
              </a:rPr>
              <a:t>Adam</a:t>
            </a:r>
            <a:endParaRPr lang="it-IT" sz="2400" dirty="0">
              <a:latin typeface="Amasis MT Pro" panose="02040504050005020304" pitchFamily="18" charset="0"/>
            </a:endParaRPr>
          </a:p>
          <a:p>
            <a:pPr marL="0" indent="0">
              <a:buNone/>
            </a:pPr>
            <a:endParaRPr lang="it-IT" sz="2400" dirty="0">
              <a:latin typeface="Amasis MT Pro" panose="02040504050005020304" pitchFamily="18" charset="0"/>
            </a:endParaRPr>
          </a:p>
          <a:p>
            <a:pPr marL="0" indent="0">
              <a:buNone/>
            </a:pPr>
            <a:endParaRPr lang="it-IT" sz="2400" dirty="0">
              <a:latin typeface="Amasis MT Pro" panose="02040504050005020304" pitchFamily="18" charset="0"/>
            </a:endParaRPr>
          </a:p>
          <a:p>
            <a:pPr marL="0" indent="0">
              <a:buNone/>
            </a:pPr>
            <a:endParaRPr lang="it-IT" sz="2400" dirty="0">
              <a:latin typeface="Amasis MT Pro" panose="02040504050005020304" pitchFamily="18" charset="0"/>
            </a:endParaRPr>
          </a:p>
          <a:p>
            <a:pPr marL="0" indent="0">
              <a:buNone/>
            </a:pPr>
            <a:endParaRPr lang="it-IT" sz="2400" dirty="0">
              <a:latin typeface="Amasis MT Pro" panose="02040504050005020304" pitchFamily="18" charset="0"/>
            </a:endParaRPr>
          </a:p>
          <a:p>
            <a:pPr marL="0" indent="0">
              <a:buNone/>
            </a:pPr>
            <a:endParaRPr lang="it-IT" sz="2400" dirty="0">
              <a:latin typeface="Amasis MT Pro" panose="02040504050005020304" pitchFamily="18" charset="0"/>
            </a:endParaRPr>
          </a:p>
          <a:p>
            <a:pPr marL="0" indent="0">
              <a:buNone/>
            </a:pPr>
            <a:endParaRPr lang="it-IT" sz="2400" dirty="0">
              <a:latin typeface="Amasis MT Pro" panose="02040504050005020304" pitchFamily="18" charset="0"/>
            </a:endParaRPr>
          </a:p>
          <a:p>
            <a:pPr marL="0" indent="0">
              <a:buNone/>
            </a:pPr>
            <a:endParaRPr lang="it-IT" sz="2400" dirty="0">
              <a:latin typeface="Amasis MT Pro" panose="02040504050005020304" pitchFamily="18" charset="0"/>
            </a:endParaRPr>
          </a:p>
          <a:p>
            <a:pPr marL="0" indent="0">
              <a:buNone/>
            </a:pPr>
            <a:endParaRPr lang="it-IT" sz="2400" dirty="0">
              <a:latin typeface="Amasis MT Pro" panose="02040504050005020304" pitchFamily="18" charset="0"/>
            </a:endParaRPr>
          </a:p>
          <a:p>
            <a:pPr marL="0" indent="0">
              <a:buNone/>
            </a:pPr>
            <a:endParaRPr lang="it-IT" sz="2400" dirty="0">
              <a:latin typeface="Amasis MT Pro" panose="02040504050005020304" pitchFamily="18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2BDB09E-8CE3-4068-A33D-34EAD0F02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530" y="1562894"/>
            <a:ext cx="4886325" cy="48768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7CF595E-E9EF-45A8-8357-334029D2D81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683703" y="1969294"/>
            <a:ext cx="2451100" cy="3429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3358DB0-D313-4E5B-B17A-ADD8E6C2EC7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716495" y="1567803"/>
            <a:ext cx="2311400" cy="3429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3713850-398B-489F-8561-BB32B03DB0B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694685" y="3109826"/>
            <a:ext cx="4622800" cy="3429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EA5DB9EE-DE7B-4F47-A7AF-B6FB68DF13D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716495" y="3513756"/>
            <a:ext cx="2451100" cy="3429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626254F-DB86-450A-AE0E-18C14825AE7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1487405" y="4484132"/>
            <a:ext cx="3797300" cy="16764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89AE365-4C30-4BE7-A544-DC2C2A9AC2C7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487895" y="1562894"/>
            <a:ext cx="457200" cy="8128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3F594579-F777-41DB-B84A-3AC87723DA87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487895" y="3113502"/>
            <a:ext cx="4572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24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835F30-9CE1-44E3-A795-1229F4425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latin typeface="Amasis MT Pro" panose="02040504050005020304" pitchFamily="18" charset="0"/>
              </a:rPr>
              <a:t>The </a:t>
            </a:r>
            <a:r>
              <a:rPr lang="it-IT" b="1" dirty="0" err="1">
                <a:latin typeface="Amasis MT Pro" panose="02040504050005020304" pitchFamily="18" charset="0"/>
              </a:rPr>
              <a:t>choice</a:t>
            </a:r>
            <a:r>
              <a:rPr lang="it-IT" b="1" dirty="0">
                <a:latin typeface="Amasis MT Pro" panose="02040504050005020304" pitchFamily="18" charset="0"/>
              </a:rPr>
              <a:t> of the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5187D5B-AAA5-4752-9EF5-8FF7E3D83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 err="1">
                <a:latin typeface="Amasis MT Pro" panose="02040504050005020304" pitchFamily="18" charset="0"/>
              </a:rPr>
              <a:t>There</a:t>
            </a:r>
            <a:r>
              <a:rPr lang="it-IT" sz="2400" dirty="0">
                <a:latin typeface="Amasis MT Pro" panose="02040504050005020304" pitchFamily="18" charset="0"/>
              </a:rPr>
              <a:t> are </a:t>
            </a:r>
            <a:r>
              <a:rPr lang="it-IT" sz="2400" dirty="0" err="1">
                <a:latin typeface="Amasis MT Pro" panose="02040504050005020304" pitchFamily="18" charset="0"/>
              </a:rPr>
              <a:t>several</a:t>
            </a:r>
            <a:r>
              <a:rPr lang="it-IT" sz="2400" dirty="0">
                <a:latin typeface="Amasis MT Pro" panose="02040504050005020304" pitchFamily="18" charset="0"/>
              </a:rPr>
              <a:t> cost </a:t>
            </a:r>
            <a:r>
              <a:rPr lang="it-IT" sz="2400" dirty="0" err="1">
                <a:latin typeface="Amasis MT Pro" panose="02040504050005020304" pitchFamily="18" charset="0"/>
              </a:rPr>
              <a:t>function</a:t>
            </a:r>
            <a:r>
              <a:rPr lang="it-IT" sz="2400" dirty="0">
                <a:latin typeface="Amasis MT Pro" panose="02040504050005020304" pitchFamily="18" charset="0"/>
              </a:rPr>
              <a:t>:</a:t>
            </a:r>
          </a:p>
          <a:p>
            <a:pPr>
              <a:buFontTx/>
              <a:buChar char="-"/>
            </a:pPr>
            <a:r>
              <a:rPr lang="it-IT" sz="2400" dirty="0" err="1">
                <a:latin typeface="Amasis MT Pro" panose="02040504050005020304" pitchFamily="18" charset="0"/>
              </a:rPr>
              <a:t>Mean</a:t>
            </a:r>
            <a:r>
              <a:rPr lang="it-IT" sz="2400" dirty="0">
                <a:latin typeface="Amasis MT Pro" panose="02040504050005020304" pitchFamily="18" charset="0"/>
              </a:rPr>
              <a:t> </a:t>
            </a:r>
            <a:r>
              <a:rPr lang="it-IT" sz="2400" dirty="0" err="1">
                <a:latin typeface="Amasis MT Pro" panose="02040504050005020304" pitchFamily="18" charset="0"/>
              </a:rPr>
              <a:t>Squared</a:t>
            </a:r>
            <a:r>
              <a:rPr lang="it-IT" sz="2400" dirty="0">
                <a:latin typeface="Amasis MT Pro" panose="02040504050005020304" pitchFamily="18" charset="0"/>
              </a:rPr>
              <a:t> </a:t>
            </a:r>
            <a:r>
              <a:rPr lang="it-IT" sz="2400" dirty="0" err="1">
                <a:latin typeface="Amasis MT Pro" panose="02040504050005020304" pitchFamily="18" charset="0"/>
              </a:rPr>
              <a:t>Error</a:t>
            </a:r>
            <a:endParaRPr lang="it-IT" sz="2400" dirty="0">
              <a:latin typeface="Amasis MT Pro" panose="02040504050005020304" pitchFamily="18" charset="0"/>
            </a:endParaRPr>
          </a:p>
          <a:p>
            <a:pPr>
              <a:buFontTx/>
              <a:buChar char="-"/>
            </a:pPr>
            <a:r>
              <a:rPr lang="it-IT" sz="2400" dirty="0">
                <a:latin typeface="Amasis MT Pro" panose="02040504050005020304" pitchFamily="18" charset="0"/>
              </a:rPr>
              <a:t>Cross </a:t>
            </a:r>
            <a:r>
              <a:rPr lang="it-IT" sz="2400" dirty="0" err="1">
                <a:latin typeface="Amasis MT Pro" panose="02040504050005020304" pitchFamily="18" charset="0"/>
              </a:rPr>
              <a:t>Entropy</a:t>
            </a:r>
            <a:r>
              <a:rPr lang="it-IT" sz="2400" dirty="0">
                <a:latin typeface="Amasis MT Pro" panose="02040504050005020304" pitchFamily="18" charset="0"/>
              </a:rPr>
              <a:t> (and </a:t>
            </a:r>
            <a:r>
              <a:rPr lang="it-IT" sz="2400" dirty="0" err="1">
                <a:latin typeface="Amasis MT Pro" panose="02040504050005020304" pitchFamily="18" charset="0"/>
              </a:rPr>
              <a:t>Binary</a:t>
            </a:r>
            <a:r>
              <a:rPr lang="it-IT" sz="2400" dirty="0">
                <a:latin typeface="Amasis MT Pro" panose="02040504050005020304" pitchFamily="18" charset="0"/>
              </a:rPr>
              <a:t>) </a:t>
            </a:r>
          </a:p>
          <a:p>
            <a:pPr>
              <a:buFontTx/>
              <a:buChar char="-"/>
            </a:pPr>
            <a:r>
              <a:rPr lang="en-GB" sz="2400" dirty="0" err="1">
                <a:latin typeface="Amasis MT Pro" panose="02040504050005020304" pitchFamily="18" charset="0"/>
              </a:rPr>
              <a:t>Kullback</a:t>
            </a:r>
            <a:r>
              <a:rPr lang="en-GB" sz="2400" dirty="0">
                <a:latin typeface="Amasis MT Pro" panose="02040504050005020304" pitchFamily="18" charset="0"/>
              </a:rPr>
              <a:t>–</a:t>
            </a:r>
            <a:r>
              <a:rPr lang="en-GB" sz="2400" dirty="0" err="1">
                <a:latin typeface="Amasis MT Pro" panose="02040504050005020304" pitchFamily="18" charset="0"/>
              </a:rPr>
              <a:t>Leibler</a:t>
            </a:r>
            <a:r>
              <a:rPr lang="en-GB" sz="2400" dirty="0">
                <a:latin typeface="Amasis MT Pro" panose="02040504050005020304" pitchFamily="18" charset="0"/>
              </a:rPr>
              <a:t> divergence</a:t>
            </a:r>
          </a:p>
          <a:p>
            <a:pPr>
              <a:buFontTx/>
              <a:buChar char="-"/>
            </a:pPr>
            <a:r>
              <a:rPr lang="en-GB" sz="2400" dirty="0">
                <a:latin typeface="Amasis MT Pro" panose="02040504050005020304" pitchFamily="18" charset="0"/>
              </a:rPr>
              <a:t>Hellinger distance</a:t>
            </a:r>
          </a:p>
          <a:p>
            <a:pPr marL="0" indent="0">
              <a:buNone/>
            </a:pPr>
            <a:endParaRPr lang="en-GB" sz="2400" dirty="0">
              <a:latin typeface="Amasis MT Pro" panose="02040504050005020304" pitchFamily="18" charset="0"/>
            </a:endParaRPr>
          </a:p>
          <a:p>
            <a:pPr>
              <a:buFontTx/>
              <a:buChar char="-"/>
            </a:pPr>
            <a:endParaRPr lang="en-GB" sz="2400" dirty="0">
              <a:latin typeface="Amasis MT Pro" panose="02040504050005020304" pitchFamily="18" charset="0"/>
            </a:endParaRPr>
          </a:p>
          <a:p>
            <a:pPr marL="0" indent="0" algn="ctr">
              <a:buNone/>
            </a:pPr>
            <a:r>
              <a:rPr lang="en-GB" sz="2400" i="1" dirty="0">
                <a:latin typeface="Amasis MT Pro" panose="02040504050005020304" pitchFamily="18" charset="0"/>
              </a:rPr>
              <a:t>There is a lot of theory behind cost functions and each one would perform better on a problem with respect to another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A859887-8D28-4A1E-883C-5792EA13D3F7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709920" y="671099"/>
            <a:ext cx="1433703" cy="71361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0E72BC9-AF82-4BB2-B856-96E839F3EE9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448248" y="3302000"/>
            <a:ext cx="4229100" cy="2540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DA0D3AF-EF6A-446F-91F0-CE6CD72CCD8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448248" y="2815131"/>
            <a:ext cx="4787900" cy="2413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B1E29A0-BCAF-42DC-B701-5B3C5A19B9E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448248" y="3690937"/>
            <a:ext cx="37338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89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835F30-9CE1-44E3-A795-1229F4425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latin typeface="Amasis MT Pro" panose="02040504050005020304" pitchFamily="18" charset="0"/>
              </a:rPr>
              <a:t>The </a:t>
            </a:r>
            <a:r>
              <a:rPr lang="it-IT" b="1" dirty="0" err="1">
                <a:latin typeface="Amasis MT Pro" panose="02040504050005020304" pitchFamily="18" charset="0"/>
              </a:rPr>
              <a:t>choice</a:t>
            </a:r>
            <a:r>
              <a:rPr lang="it-IT" b="1" dirty="0">
                <a:latin typeface="Amasis MT Pro" panose="02040504050005020304" pitchFamily="18" charset="0"/>
              </a:rPr>
              <a:t> of the </a:t>
            </a:r>
            <a:r>
              <a:rPr lang="it-IT" b="1" dirty="0" err="1">
                <a:latin typeface="Amasis MT Pro" panose="02040504050005020304" pitchFamily="18" charset="0"/>
              </a:rPr>
              <a:t>activation</a:t>
            </a:r>
            <a:r>
              <a:rPr lang="it-IT" b="1" dirty="0">
                <a:latin typeface="Amasis MT Pro" panose="02040504050005020304" pitchFamily="18" charset="0"/>
              </a:rPr>
              <a:t> </a:t>
            </a:r>
            <a:r>
              <a:rPr lang="it-IT" b="1" dirty="0" err="1">
                <a:latin typeface="Amasis MT Pro" panose="02040504050005020304" pitchFamily="18" charset="0"/>
              </a:rPr>
              <a:t>function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5187D5B-AAA5-4752-9EF5-8FF7E3D83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it-IT" sz="2400" dirty="0">
              <a:latin typeface="Amasis MT Pro" panose="02040504050005020304" pitchFamily="18" charset="0"/>
            </a:endParaRPr>
          </a:p>
          <a:p>
            <a:pPr marL="0" indent="0">
              <a:buNone/>
            </a:pPr>
            <a:endParaRPr lang="it-IT" sz="2400" dirty="0">
              <a:latin typeface="Amasis MT Pro" panose="02040504050005020304" pitchFamily="18" charset="0"/>
            </a:endParaRPr>
          </a:p>
          <a:p>
            <a:pPr marL="0" indent="0">
              <a:buNone/>
            </a:pPr>
            <a:endParaRPr lang="it-IT" sz="2400" b="1" dirty="0">
              <a:latin typeface="Amasis MT Pro" panose="02040504050005020304" pitchFamily="18" charset="0"/>
            </a:endParaRPr>
          </a:p>
          <a:p>
            <a:pPr marL="0" indent="0">
              <a:buNone/>
            </a:pPr>
            <a:endParaRPr lang="it-IT" sz="2400" b="1" dirty="0">
              <a:latin typeface="Amasis MT Pro" panose="02040504050005020304" pitchFamily="18" charset="0"/>
            </a:endParaRPr>
          </a:p>
          <a:p>
            <a:pPr marL="0" indent="0">
              <a:buNone/>
            </a:pPr>
            <a:endParaRPr lang="it-IT" sz="2400" b="1" dirty="0">
              <a:latin typeface="Amasis MT Pro" panose="02040504050005020304" pitchFamily="18" charset="0"/>
            </a:endParaRPr>
          </a:p>
          <a:p>
            <a:pPr marL="0" indent="0" algn="just">
              <a:buNone/>
            </a:pPr>
            <a:br>
              <a:rPr lang="it-IT" sz="2000" b="1" dirty="0">
                <a:latin typeface="Amasis MT Pro" panose="02040504050005020304" pitchFamily="18" charset="0"/>
              </a:rPr>
            </a:br>
            <a:endParaRPr lang="it-IT" sz="2000" b="1" dirty="0">
              <a:latin typeface="Amasis MT Pro" panose="02040504050005020304" pitchFamily="18" charset="0"/>
            </a:endParaRPr>
          </a:p>
          <a:p>
            <a:pPr marL="0" indent="0" algn="just">
              <a:buNone/>
            </a:pPr>
            <a:r>
              <a:rPr lang="it-IT" sz="2000" b="1" dirty="0" err="1">
                <a:latin typeface="Amasis MT Pro" panose="02040504050005020304" pitchFamily="18" charset="0"/>
              </a:rPr>
              <a:t>Disadvantages</a:t>
            </a:r>
            <a:r>
              <a:rPr lang="it-IT" sz="2000" b="1" dirty="0">
                <a:latin typeface="Amasis MT Pro" panose="02040504050005020304" pitchFamily="18" charset="0"/>
              </a:rPr>
              <a:t> </a:t>
            </a:r>
            <a:r>
              <a:rPr lang="en-GB" sz="2000" dirty="0">
                <a:latin typeface="Amasis MT Pro" panose="02040504050005020304" pitchFamily="18" charset="0"/>
              </a:rPr>
              <a:t>Vanishing gradient - for very high or very low values of the z, there is almost no change to the prediction, causing a vanishing gradient problem. This can result in the network refusing to learn further, or being too slow to reach an accurate prediction. Moreover it is computationally expensive.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AB8D5B17-6680-420D-9861-416F56CF4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81800" y="1690688"/>
            <a:ext cx="4572000" cy="290512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554D847F-2D6E-4E11-85A9-2B4111D4AEB9}"/>
              </a:ext>
            </a:extLst>
          </p:cNvPr>
          <p:cNvSpPr txBox="1"/>
          <p:nvPr/>
        </p:nvSpPr>
        <p:spPr>
          <a:xfrm>
            <a:off x="838200" y="2041268"/>
            <a:ext cx="568316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it-IT" sz="2400" b="1" dirty="0" err="1">
                <a:latin typeface="Amasis MT Pro" panose="02040504050005020304" pitchFamily="18" charset="0"/>
              </a:rPr>
              <a:t>Sigmoid</a:t>
            </a:r>
            <a:r>
              <a:rPr lang="it-IT" sz="2000" b="1" dirty="0">
                <a:latin typeface="Amasis MT Pro" panose="02040504050005020304" pitchFamily="18" charset="0"/>
              </a:rPr>
              <a:t> </a:t>
            </a:r>
          </a:p>
          <a:p>
            <a:pPr marL="0" indent="0" algn="just">
              <a:buNone/>
            </a:pPr>
            <a:endParaRPr lang="it-IT" sz="2000" dirty="0">
              <a:latin typeface="Amasis MT Pro" panose="02040504050005020304" pitchFamily="18" charset="0"/>
            </a:endParaRPr>
          </a:p>
          <a:p>
            <a:pPr marL="0" indent="0" algn="just">
              <a:buNone/>
            </a:pPr>
            <a:r>
              <a:rPr lang="it-IT" sz="2000" dirty="0" err="1">
                <a:latin typeface="Amasis MT Pro" panose="02040504050005020304" pitchFamily="18" charset="0"/>
              </a:rPr>
              <a:t>Useful</a:t>
            </a:r>
            <a:r>
              <a:rPr lang="it-IT" sz="2000" dirty="0">
                <a:latin typeface="Amasis MT Pro" panose="02040504050005020304" pitchFamily="18" charset="0"/>
              </a:rPr>
              <a:t> in </a:t>
            </a:r>
            <a:r>
              <a:rPr lang="it-IT" sz="2000" dirty="0" err="1">
                <a:latin typeface="Amasis MT Pro" panose="02040504050005020304" pitchFamily="18" charset="0"/>
              </a:rPr>
              <a:t>classification</a:t>
            </a:r>
            <a:r>
              <a:rPr lang="it-IT" sz="2000" dirty="0">
                <a:latin typeface="Amasis MT Pro" panose="02040504050005020304" pitchFamily="18" charset="0"/>
              </a:rPr>
              <a:t> </a:t>
            </a:r>
            <a:r>
              <a:rPr lang="it-IT" sz="2000" dirty="0" err="1">
                <a:latin typeface="Amasis MT Pro" panose="02040504050005020304" pitchFamily="18" charset="0"/>
              </a:rPr>
              <a:t>problem</a:t>
            </a:r>
            <a:r>
              <a:rPr lang="it-IT" sz="2000" dirty="0">
                <a:latin typeface="Amasis MT Pro" panose="02040504050005020304" pitchFamily="18" charset="0"/>
              </a:rPr>
              <a:t> </a:t>
            </a:r>
            <a:r>
              <a:rPr lang="it-IT" sz="2000" dirty="0" err="1">
                <a:latin typeface="Amasis MT Pro" panose="02040504050005020304" pitchFamily="18" charset="0"/>
              </a:rPr>
              <a:t>together</a:t>
            </a:r>
            <a:r>
              <a:rPr lang="it-IT" sz="2000" dirty="0">
                <a:latin typeface="Amasis MT Pro" panose="02040504050005020304" pitchFamily="18" charset="0"/>
              </a:rPr>
              <a:t> with BCE. </a:t>
            </a:r>
            <a:r>
              <a:rPr lang="it-IT" sz="2000" dirty="0" err="1">
                <a:latin typeface="Amasis MT Pro" panose="02040504050005020304" pitchFamily="18" charset="0"/>
              </a:rPr>
              <a:t>Used</a:t>
            </a:r>
            <a:r>
              <a:rPr lang="it-IT" sz="2000" dirty="0">
                <a:latin typeface="Amasis MT Pro" panose="02040504050005020304" pitchFamily="18" charset="0"/>
              </a:rPr>
              <a:t> in the output </a:t>
            </a:r>
            <a:r>
              <a:rPr lang="it-IT" sz="2000" dirty="0" err="1">
                <a:latin typeface="Amasis MT Pro" panose="02040504050005020304" pitchFamily="18" charset="0"/>
              </a:rPr>
              <a:t>layer</a:t>
            </a:r>
            <a:r>
              <a:rPr lang="it-IT" sz="2000" dirty="0">
                <a:latin typeface="Amasis MT Pro" panose="02040504050005020304" pitchFamily="18" charset="0"/>
              </a:rPr>
              <a:t>.</a:t>
            </a:r>
          </a:p>
          <a:p>
            <a:pPr marL="0" indent="0" algn="just">
              <a:buNone/>
            </a:pPr>
            <a:endParaRPr lang="en-GB" sz="2000" dirty="0">
              <a:latin typeface="Amasis MT Pro" panose="02040504050005020304" pitchFamily="18" charset="0"/>
            </a:endParaRPr>
          </a:p>
          <a:p>
            <a:pPr marL="0" indent="0" algn="just">
              <a:buNone/>
            </a:pPr>
            <a:r>
              <a:rPr lang="en-GB" sz="2000" dirty="0">
                <a:latin typeface="Amasis MT Pro" panose="02040504050005020304" pitchFamily="18" charset="0"/>
              </a:rPr>
              <a:t>Smooth gradient, preventing “jumps” in output values. Output values bound between 0 and 1, normalizing the output of each neuron.</a:t>
            </a:r>
            <a:endParaRPr lang="it-IT" sz="2000" b="1" dirty="0">
              <a:latin typeface="Amasis MT Pro" panose="02040504050005020304" pitchFamily="18" charset="0"/>
            </a:endParaRPr>
          </a:p>
          <a:p>
            <a:pPr marL="0" indent="0">
              <a:buNone/>
            </a:pPr>
            <a:endParaRPr lang="it-IT" sz="2000" dirty="0">
              <a:latin typeface="Amasis MT Pro" panose="02040504050005020304" pitchFamily="18" charset="0"/>
            </a:endParaRPr>
          </a:p>
          <a:p>
            <a:pPr marL="0" indent="0">
              <a:buNone/>
            </a:pPr>
            <a:endParaRPr lang="it-IT" sz="2000" dirty="0">
              <a:latin typeface="Amasis MT Pro" panose="02040504050005020304" pitchFamily="18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BDAE7F3-BFDB-4B6E-AB2F-DA10A39B66D5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405846" y="2041268"/>
            <a:ext cx="8509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37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835F30-9CE1-44E3-A795-1229F4425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latin typeface="Amasis MT Pro" panose="02040504050005020304" pitchFamily="18" charset="0"/>
              </a:rPr>
              <a:t>The </a:t>
            </a:r>
            <a:r>
              <a:rPr lang="it-IT" b="1" dirty="0" err="1">
                <a:latin typeface="Amasis MT Pro" panose="02040504050005020304" pitchFamily="18" charset="0"/>
              </a:rPr>
              <a:t>choice</a:t>
            </a:r>
            <a:r>
              <a:rPr lang="it-IT" b="1" dirty="0">
                <a:latin typeface="Amasis MT Pro" panose="02040504050005020304" pitchFamily="18" charset="0"/>
              </a:rPr>
              <a:t> of the </a:t>
            </a:r>
            <a:r>
              <a:rPr lang="it-IT" b="1" dirty="0" err="1">
                <a:latin typeface="Amasis MT Pro" panose="02040504050005020304" pitchFamily="18" charset="0"/>
              </a:rPr>
              <a:t>activation</a:t>
            </a:r>
            <a:r>
              <a:rPr lang="it-IT" b="1" dirty="0">
                <a:latin typeface="Amasis MT Pro" panose="02040504050005020304" pitchFamily="18" charset="0"/>
              </a:rPr>
              <a:t> </a:t>
            </a:r>
            <a:r>
              <a:rPr lang="it-IT" b="1" dirty="0" err="1">
                <a:latin typeface="Amasis MT Pro" panose="02040504050005020304" pitchFamily="18" charset="0"/>
              </a:rPr>
              <a:t>function</a:t>
            </a:r>
            <a:endParaRPr lang="en-GB" dirty="0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98C9BC17-D51D-4EA3-A397-7B8A23AC1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81800" y="1690688"/>
            <a:ext cx="4572000" cy="28575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00C4C85-1B05-44F3-ACCD-5C114914B0F8}"/>
              </a:ext>
            </a:extLst>
          </p:cNvPr>
          <p:cNvSpPr txBox="1"/>
          <p:nvPr/>
        </p:nvSpPr>
        <p:spPr>
          <a:xfrm>
            <a:off x="838200" y="2041268"/>
            <a:ext cx="568316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it-IT" sz="2400" b="1" dirty="0" err="1">
                <a:latin typeface="Amasis MT Pro" panose="02040504050005020304" pitchFamily="18" charset="0"/>
              </a:rPr>
              <a:t>Tanh</a:t>
            </a:r>
            <a:endParaRPr lang="it-IT" sz="2400" b="1" dirty="0">
              <a:latin typeface="Amasis MT Pro" panose="02040504050005020304" pitchFamily="18" charset="0"/>
            </a:endParaRPr>
          </a:p>
          <a:p>
            <a:pPr marL="0" indent="0" algn="just">
              <a:buNone/>
            </a:pPr>
            <a:endParaRPr lang="it-IT" sz="2000" dirty="0">
              <a:latin typeface="Amasis MT Pro" panose="02040504050005020304" pitchFamily="18" charset="0"/>
            </a:endParaRPr>
          </a:p>
          <a:p>
            <a:pPr algn="just"/>
            <a:r>
              <a:rPr lang="en-GB" sz="2000" dirty="0">
                <a:latin typeface="Amasis MT Pro" panose="02040504050005020304" pitchFamily="18" charset="0"/>
              </a:rPr>
              <a:t>Zero </a:t>
            </a:r>
            <a:r>
              <a:rPr lang="en-GB" sz="2000" dirty="0" err="1">
                <a:latin typeface="Amasis MT Pro" panose="02040504050005020304" pitchFamily="18" charset="0"/>
              </a:rPr>
              <a:t>centered</a:t>
            </a:r>
            <a:r>
              <a:rPr lang="en-GB" sz="2000" dirty="0">
                <a:latin typeface="Amasis MT Pro" panose="02040504050005020304" pitchFamily="18" charset="0"/>
              </a:rPr>
              <a:t>: make it easier to model inputs that have strongly negative, neutral, and strongly positive values. Otherwise like the Sigmoid function.</a:t>
            </a:r>
          </a:p>
          <a:p>
            <a:pPr marL="0" indent="0">
              <a:buNone/>
            </a:pPr>
            <a:endParaRPr lang="it-IT" sz="2000" dirty="0">
              <a:latin typeface="Amasis MT Pro" panose="02040504050005020304" pitchFamily="18" charset="0"/>
            </a:endParaRPr>
          </a:p>
          <a:p>
            <a:pPr marL="0" indent="0">
              <a:buNone/>
            </a:pPr>
            <a:endParaRPr lang="it-IT" sz="2000" dirty="0">
              <a:latin typeface="Amasis MT Pro" panose="02040504050005020304" pitchFamily="18" charset="0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30AF6873-233C-4EFB-9DC5-5479E344B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it-IT" sz="2400" dirty="0">
              <a:latin typeface="Amasis MT Pro" panose="02040504050005020304" pitchFamily="18" charset="0"/>
            </a:endParaRPr>
          </a:p>
          <a:p>
            <a:pPr marL="0" indent="0">
              <a:buNone/>
            </a:pPr>
            <a:endParaRPr lang="it-IT" sz="2400" dirty="0">
              <a:latin typeface="Amasis MT Pro" panose="02040504050005020304" pitchFamily="18" charset="0"/>
            </a:endParaRPr>
          </a:p>
          <a:p>
            <a:pPr marL="0" indent="0">
              <a:buNone/>
            </a:pPr>
            <a:endParaRPr lang="it-IT" sz="2400" b="1" dirty="0">
              <a:latin typeface="Amasis MT Pro" panose="02040504050005020304" pitchFamily="18" charset="0"/>
            </a:endParaRPr>
          </a:p>
          <a:p>
            <a:pPr marL="0" indent="0">
              <a:buNone/>
            </a:pPr>
            <a:endParaRPr lang="it-IT" sz="2400" b="1" dirty="0">
              <a:latin typeface="Amasis MT Pro" panose="02040504050005020304" pitchFamily="18" charset="0"/>
            </a:endParaRPr>
          </a:p>
          <a:p>
            <a:pPr marL="0" indent="0">
              <a:buNone/>
            </a:pPr>
            <a:endParaRPr lang="it-IT" sz="2400" b="1" dirty="0">
              <a:latin typeface="Amasis MT Pro" panose="02040504050005020304" pitchFamily="18" charset="0"/>
            </a:endParaRPr>
          </a:p>
          <a:p>
            <a:pPr marL="0" indent="0" algn="just">
              <a:buNone/>
            </a:pPr>
            <a:br>
              <a:rPr lang="it-IT" sz="2000" b="1" dirty="0">
                <a:latin typeface="Amasis MT Pro" panose="02040504050005020304" pitchFamily="18" charset="0"/>
              </a:rPr>
            </a:br>
            <a:endParaRPr lang="it-IT" sz="2000" b="1" dirty="0">
              <a:latin typeface="Amasis MT Pro" panose="02040504050005020304" pitchFamily="18" charset="0"/>
            </a:endParaRPr>
          </a:p>
          <a:p>
            <a:pPr marL="0" indent="0" algn="just">
              <a:buNone/>
            </a:pPr>
            <a:r>
              <a:rPr lang="it-IT" sz="2000" b="1" dirty="0" err="1">
                <a:latin typeface="Amasis MT Pro" panose="02040504050005020304" pitchFamily="18" charset="0"/>
              </a:rPr>
              <a:t>Disadvantages</a:t>
            </a:r>
            <a:r>
              <a:rPr lang="it-IT" sz="2000" b="1" dirty="0">
                <a:latin typeface="Amasis MT Pro" panose="02040504050005020304" pitchFamily="18" charset="0"/>
              </a:rPr>
              <a:t> </a:t>
            </a:r>
            <a:r>
              <a:rPr lang="en-GB" sz="2000" dirty="0">
                <a:latin typeface="Amasis MT Pro" panose="02040504050005020304" pitchFamily="18" charset="0"/>
              </a:rPr>
              <a:t>Same as sigmoid function.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3B77F5E-5948-4C32-85BF-189159843D7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942135" y="2169530"/>
            <a:ext cx="8382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781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835F30-9CE1-44E3-A795-1229F4425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latin typeface="Amasis MT Pro" panose="02040504050005020304" pitchFamily="18" charset="0"/>
              </a:rPr>
              <a:t>The </a:t>
            </a:r>
            <a:r>
              <a:rPr lang="it-IT" b="1" dirty="0" err="1">
                <a:latin typeface="Amasis MT Pro" panose="02040504050005020304" pitchFamily="18" charset="0"/>
              </a:rPr>
              <a:t>choice</a:t>
            </a:r>
            <a:r>
              <a:rPr lang="it-IT" b="1" dirty="0">
                <a:latin typeface="Amasis MT Pro" panose="02040504050005020304" pitchFamily="18" charset="0"/>
              </a:rPr>
              <a:t> of the </a:t>
            </a:r>
            <a:r>
              <a:rPr lang="it-IT" b="1" dirty="0" err="1">
                <a:latin typeface="Amasis MT Pro" panose="02040504050005020304" pitchFamily="18" charset="0"/>
              </a:rPr>
              <a:t>activation</a:t>
            </a:r>
            <a:r>
              <a:rPr lang="it-IT" b="1" dirty="0">
                <a:latin typeface="Amasis MT Pro" panose="02040504050005020304" pitchFamily="18" charset="0"/>
              </a:rPr>
              <a:t> </a:t>
            </a:r>
            <a:r>
              <a:rPr lang="it-IT" b="1" dirty="0" err="1">
                <a:latin typeface="Amasis MT Pro" panose="02040504050005020304" pitchFamily="18" charset="0"/>
              </a:rPr>
              <a:t>function</a:t>
            </a:r>
            <a:endParaRPr lang="en-GB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00C4C85-1B05-44F3-ACCD-5C114914B0F8}"/>
              </a:ext>
            </a:extLst>
          </p:cNvPr>
          <p:cNvSpPr txBox="1"/>
          <p:nvPr/>
        </p:nvSpPr>
        <p:spPr>
          <a:xfrm>
            <a:off x="838200" y="2041268"/>
            <a:ext cx="568316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it-IT" sz="2400" b="1" dirty="0" err="1">
                <a:latin typeface="Amasis MT Pro" panose="02040504050005020304" pitchFamily="18" charset="0"/>
              </a:rPr>
              <a:t>ReLU</a:t>
            </a:r>
            <a:endParaRPr lang="it-IT" sz="2400" b="1" dirty="0">
              <a:latin typeface="Amasis MT Pro" panose="02040504050005020304" pitchFamily="18" charset="0"/>
            </a:endParaRPr>
          </a:p>
          <a:p>
            <a:pPr marL="0" indent="0" algn="just">
              <a:buNone/>
            </a:pPr>
            <a:endParaRPr lang="it-IT" sz="2000" dirty="0">
              <a:latin typeface="Amasis MT Pro" panose="02040504050005020304" pitchFamily="18" charset="0"/>
            </a:endParaRPr>
          </a:p>
          <a:p>
            <a:pPr algn="just"/>
            <a:r>
              <a:rPr lang="en-GB" sz="2000" dirty="0">
                <a:latin typeface="Amasis MT Pro" panose="02040504050005020304" pitchFamily="18" charset="0"/>
              </a:rPr>
              <a:t>Computationally efficient: allows the network to converge very quickly. Used widely in feed-forward networks. It has better performance with respect to other activation functions.</a:t>
            </a:r>
            <a:endParaRPr lang="it-IT" sz="2000" dirty="0">
              <a:latin typeface="Amasis MT Pro" panose="02040504050005020304" pitchFamily="18" charset="0"/>
            </a:endParaRPr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96432630-284F-43B8-92EC-D4C726633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81800" y="1690688"/>
            <a:ext cx="4572000" cy="29718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C743A98-E5ED-47F6-A352-F6254DC5832B}"/>
              </a:ext>
            </a:extLst>
          </p:cNvPr>
          <p:cNvSpPr txBox="1"/>
          <p:nvPr/>
        </p:nvSpPr>
        <p:spPr>
          <a:xfrm>
            <a:off x="838200" y="4662488"/>
            <a:ext cx="106255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b="1" dirty="0">
                <a:latin typeface="Amasis MT Pro" panose="02040504050005020304" pitchFamily="18" charset="0"/>
              </a:rPr>
              <a:t>Disadvantages </a:t>
            </a:r>
            <a:r>
              <a:rPr lang="en-GB" sz="2000" dirty="0">
                <a:latin typeface="Amasis MT Pro" panose="02040504050005020304" pitchFamily="18" charset="0"/>
              </a:rPr>
              <a:t>The Dying </a:t>
            </a:r>
            <a:r>
              <a:rPr lang="en-GB" sz="2000" dirty="0" err="1">
                <a:latin typeface="Amasis MT Pro" panose="02040504050005020304" pitchFamily="18" charset="0"/>
              </a:rPr>
              <a:t>ReLU</a:t>
            </a:r>
            <a:r>
              <a:rPr lang="en-GB" sz="2000" dirty="0">
                <a:latin typeface="Amasis MT Pro" panose="02040504050005020304" pitchFamily="18" charset="0"/>
              </a:rPr>
              <a:t> problem: when inputs approach zero, or are negative, the gradient of the function becomes zero, the network cannot perform backpropagation and cannot learn.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FB093902-F28B-428F-B27B-21BDF09282C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038350" y="1880886"/>
            <a:ext cx="13081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939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835F30-9CE1-44E3-A795-1229F4425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latin typeface="Amasis MT Pro" panose="02040504050005020304" pitchFamily="18" charset="0"/>
              </a:rPr>
              <a:t>The </a:t>
            </a:r>
            <a:r>
              <a:rPr lang="it-IT" b="1" dirty="0" err="1">
                <a:latin typeface="Amasis MT Pro" panose="02040504050005020304" pitchFamily="18" charset="0"/>
              </a:rPr>
              <a:t>choice</a:t>
            </a:r>
            <a:r>
              <a:rPr lang="it-IT" b="1" dirty="0">
                <a:latin typeface="Amasis MT Pro" panose="02040504050005020304" pitchFamily="18" charset="0"/>
              </a:rPr>
              <a:t> of the </a:t>
            </a:r>
            <a:r>
              <a:rPr lang="it-IT" b="1" dirty="0" err="1">
                <a:latin typeface="Amasis MT Pro" panose="02040504050005020304" pitchFamily="18" charset="0"/>
              </a:rPr>
              <a:t>activation</a:t>
            </a:r>
            <a:r>
              <a:rPr lang="it-IT" b="1" dirty="0">
                <a:latin typeface="Amasis MT Pro" panose="02040504050005020304" pitchFamily="18" charset="0"/>
              </a:rPr>
              <a:t> </a:t>
            </a:r>
            <a:r>
              <a:rPr lang="it-IT" b="1" dirty="0" err="1">
                <a:latin typeface="Amasis MT Pro" panose="02040504050005020304" pitchFamily="18" charset="0"/>
              </a:rPr>
              <a:t>function</a:t>
            </a:r>
            <a:endParaRPr lang="en-GB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00C4C85-1B05-44F3-ACCD-5C114914B0F8}"/>
              </a:ext>
            </a:extLst>
          </p:cNvPr>
          <p:cNvSpPr txBox="1"/>
          <p:nvPr/>
        </p:nvSpPr>
        <p:spPr>
          <a:xfrm>
            <a:off x="838200" y="2041268"/>
            <a:ext cx="568316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it-IT" sz="2400" b="1" dirty="0" err="1">
                <a:latin typeface="Amasis MT Pro" panose="02040504050005020304" pitchFamily="18" charset="0"/>
              </a:rPr>
              <a:t>Leaky</a:t>
            </a:r>
            <a:r>
              <a:rPr lang="it-IT" sz="2400" b="1" dirty="0">
                <a:latin typeface="Amasis MT Pro" panose="02040504050005020304" pitchFamily="18" charset="0"/>
              </a:rPr>
              <a:t> </a:t>
            </a:r>
            <a:r>
              <a:rPr lang="it-IT" sz="2400" b="1" dirty="0" err="1">
                <a:latin typeface="Amasis MT Pro" panose="02040504050005020304" pitchFamily="18" charset="0"/>
              </a:rPr>
              <a:t>ReLU</a:t>
            </a:r>
            <a:endParaRPr lang="it-IT" sz="2400" b="1" dirty="0">
              <a:latin typeface="Amasis MT Pro" panose="02040504050005020304" pitchFamily="18" charset="0"/>
            </a:endParaRPr>
          </a:p>
          <a:p>
            <a:pPr marL="0" indent="0" algn="just">
              <a:buNone/>
            </a:pPr>
            <a:endParaRPr lang="it-IT" sz="2400" b="1" dirty="0">
              <a:latin typeface="Amasis MT Pro" panose="02040504050005020304" pitchFamily="18" charset="0"/>
            </a:endParaRPr>
          </a:p>
          <a:p>
            <a:pPr marL="0" indent="0" algn="just">
              <a:buNone/>
            </a:pPr>
            <a:r>
              <a:rPr lang="en-GB" sz="2000" dirty="0">
                <a:latin typeface="Amasis MT Pro" panose="02040504050005020304" pitchFamily="18" charset="0"/>
              </a:rPr>
              <a:t>Prevents dying </a:t>
            </a:r>
            <a:r>
              <a:rPr lang="en-GB" sz="2000" dirty="0" err="1">
                <a:latin typeface="Amasis MT Pro" panose="02040504050005020304" pitchFamily="18" charset="0"/>
              </a:rPr>
              <a:t>ReLU</a:t>
            </a:r>
            <a:r>
              <a:rPr lang="en-GB" sz="2000" dirty="0">
                <a:latin typeface="Amasis MT Pro" panose="02040504050005020304" pitchFamily="18" charset="0"/>
              </a:rPr>
              <a:t> problem. This variation of </a:t>
            </a:r>
            <a:r>
              <a:rPr lang="en-GB" sz="2000" dirty="0" err="1">
                <a:latin typeface="Amasis MT Pro" panose="02040504050005020304" pitchFamily="18" charset="0"/>
              </a:rPr>
              <a:t>ReLU</a:t>
            </a:r>
            <a:r>
              <a:rPr lang="en-GB" sz="2000" dirty="0">
                <a:latin typeface="Amasis MT Pro" panose="02040504050005020304" pitchFamily="18" charset="0"/>
              </a:rPr>
              <a:t> has a small positive slope in the negative area, so it does enable backpropagation, even for negative input values</a:t>
            </a:r>
            <a:endParaRPr lang="it-IT" sz="2000" dirty="0">
              <a:latin typeface="Amasis MT Pro" panose="02040504050005020304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C743A98-E5ED-47F6-A352-F6254DC5832B}"/>
              </a:ext>
            </a:extLst>
          </p:cNvPr>
          <p:cNvSpPr txBox="1"/>
          <p:nvPr/>
        </p:nvSpPr>
        <p:spPr>
          <a:xfrm>
            <a:off x="838200" y="4662488"/>
            <a:ext cx="10625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b="1" dirty="0">
                <a:latin typeface="Amasis MT Pro" panose="02040504050005020304" pitchFamily="18" charset="0"/>
              </a:rPr>
              <a:t>Disadvantages </a:t>
            </a:r>
            <a:r>
              <a:rPr lang="en-GB" sz="2000" dirty="0">
                <a:latin typeface="Amasis MT Pro" panose="02040504050005020304" pitchFamily="18" charset="0"/>
              </a:rPr>
              <a:t> Results not consistent - leaky </a:t>
            </a:r>
            <a:r>
              <a:rPr lang="en-GB" sz="2000" dirty="0" err="1">
                <a:latin typeface="Amasis MT Pro" panose="02040504050005020304" pitchFamily="18" charset="0"/>
              </a:rPr>
              <a:t>ReLU</a:t>
            </a:r>
            <a:r>
              <a:rPr lang="en-GB" sz="2000" dirty="0">
                <a:latin typeface="Amasis MT Pro" panose="02040504050005020304" pitchFamily="18" charset="0"/>
              </a:rPr>
              <a:t> does not provide consistent predictions for negative input values.</a:t>
            </a:r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E70534F9-9785-4E1C-8F41-16DD3567A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81800" y="1690688"/>
            <a:ext cx="4572000" cy="290512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E440193-3496-4889-AEEE-9E61E4237F0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882900" y="1919605"/>
            <a:ext cx="18542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24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835F30-9CE1-44E3-A795-1229F4425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latin typeface="Amasis MT Pro" panose="02040504050005020304" pitchFamily="18" charset="0"/>
              </a:rPr>
              <a:t>The </a:t>
            </a:r>
            <a:r>
              <a:rPr lang="it-IT" b="1" dirty="0" err="1">
                <a:latin typeface="Amasis MT Pro" panose="02040504050005020304" pitchFamily="18" charset="0"/>
              </a:rPr>
              <a:t>choice</a:t>
            </a:r>
            <a:r>
              <a:rPr lang="it-IT" b="1" dirty="0">
                <a:latin typeface="Amasis MT Pro" panose="02040504050005020304" pitchFamily="18" charset="0"/>
              </a:rPr>
              <a:t> of the </a:t>
            </a:r>
            <a:r>
              <a:rPr lang="it-IT" b="1" dirty="0" err="1">
                <a:latin typeface="Amasis MT Pro" panose="02040504050005020304" pitchFamily="18" charset="0"/>
              </a:rPr>
              <a:t>activation</a:t>
            </a:r>
            <a:r>
              <a:rPr lang="it-IT" b="1" dirty="0">
                <a:latin typeface="Amasis MT Pro" panose="02040504050005020304" pitchFamily="18" charset="0"/>
              </a:rPr>
              <a:t> </a:t>
            </a:r>
            <a:r>
              <a:rPr lang="it-IT" b="1" dirty="0" err="1">
                <a:latin typeface="Amasis MT Pro" panose="02040504050005020304" pitchFamily="18" charset="0"/>
              </a:rPr>
              <a:t>function</a:t>
            </a:r>
            <a:endParaRPr lang="en-GB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00C4C85-1B05-44F3-ACCD-5C114914B0F8}"/>
              </a:ext>
            </a:extLst>
          </p:cNvPr>
          <p:cNvSpPr txBox="1"/>
          <p:nvPr/>
        </p:nvSpPr>
        <p:spPr>
          <a:xfrm>
            <a:off x="838200" y="2041268"/>
            <a:ext cx="568316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it-IT" sz="2400" b="1" dirty="0" err="1">
                <a:latin typeface="Amasis MT Pro" panose="02040504050005020304" pitchFamily="18" charset="0"/>
              </a:rPr>
              <a:t>Swish</a:t>
            </a:r>
            <a:r>
              <a:rPr lang="it-IT" sz="2400" b="1" dirty="0">
                <a:latin typeface="Amasis MT Pro" panose="02040504050005020304" pitchFamily="18" charset="0"/>
              </a:rPr>
              <a:t> or </a:t>
            </a:r>
            <a:r>
              <a:rPr lang="it-IT" sz="2400" b="1" dirty="0" err="1">
                <a:latin typeface="Amasis MT Pro" panose="02040504050005020304" pitchFamily="18" charset="0"/>
              </a:rPr>
              <a:t>SiLU</a:t>
            </a:r>
            <a:endParaRPr lang="it-IT" sz="2400" b="1" dirty="0">
              <a:latin typeface="Amasis MT Pro" panose="02040504050005020304" pitchFamily="18" charset="0"/>
            </a:endParaRPr>
          </a:p>
          <a:p>
            <a:pPr marL="0" indent="0" algn="just">
              <a:buNone/>
            </a:pPr>
            <a:endParaRPr lang="it-IT" sz="2400" b="1" dirty="0">
              <a:latin typeface="Amasis MT Pro" panose="02040504050005020304" pitchFamily="18" charset="0"/>
            </a:endParaRPr>
          </a:p>
          <a:p>
            <a:pPr marL="0" indent="0" algn="just">
              <a:buNone/>
            </a:pPr>
            <a:r>
              <a:rPr lang="en-GB" sz="2000" dirty="0">
                <a:latin typeface="Amasis MT Pro" panose="02040504050005020304" pitchFamily="18" charset="0"/>
              </a:rPr>
              <a:t>Activation function discovered by researchers at Google. According to their paper, it performs better than </a:t>
            </a:r>
            <a:r>
              <a:rPr lang="en-GB" sz="2000" dirty="0" err="1">
                <a:latin typeface="Amasis MT Pro" panose="02040504050005020304" pitchFamily="18" charset="0"/>
              </a:rPr>
              <a:t>ReLU</a:t>
            </a:r>
            <a:r>
              <a:rPr lang="en-GB" sz="2000" dirty="0">
                <a:latin typeface="Amasis MT Pro" panose="02040504050005020304" pitchFamily="18" charset="0"/>
              </a:rPr>
              <a:t> with a similar level of computational efficiency. In experiments on image datasets perform ~ 1% better than </a:t>
            </a:r>
            <a:r>
              <a:rPr lang="en-GB" sz="2000" dirty="0" err="1">
                <a:latin typeface="Amasis MT Pro" panose="02040504050005020304" pitchFamily="18" charset="0"/>
              </a:rPr>
              <a:t>ReLU</a:t>
            </a:r>
            <a:r>
              <a:rPr lang="en-GB" sz="2000" dirty="0">
                <a:latin typeface="Amasis MT Pro" panose="02040504050005020304" pitchFamily="18" charset="0"/>
              </a:rPr>
              <a:t>. For batch training it seems to be faster than </a:t>
            </a:r>
            <a:r>
              <a:rPr lang="en-GB" sz="2000" dirty="0" err="1">
                <a:latin typeface="Amasis MT Pro" panose="02040504050005020304" pitchFamily="18" charset="0"/>
              </a:rPr>
              <a:t>ReLU</a:t>
            </a:r>
            <a:r>
              <a:rPr lang="en-GB" sz="2000" dirty="0">
                <a:latin typeface="Amasis MT Pro" panose="02040504050005020304" pitchFamily="18" charset="0"/>
              </a:rPr>
              <a:t>!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C743A98-E5ED-47F6-A352-F6254DC5832B}"/>
              </a:ext>
            </a:extLst>
          </p:cNvPr>
          <p:cNvSpPr txBox="1"/>
          <p:nvPr/>
        </p:nvSpPr>
        <p:spPr>
          <a:xfrm>
            <a:off x="838200" y="4813369"/>
            <a:ext cx="106255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b="1" dirty="0">
                <a:latin typeface="Amasis MT Pro" panose="02040504050005020304" pitchFamily="18" charset="0"/>
              </a:rPr>
              <a:t>Disadvantages </a:t>
            </a:r>
            <a:r>
              <a:rPr lang="en-GB" sz="2000" dirty="0">
                <a:latin typeface="Amasis MT Pro" panose="02040504050005020304" pitchFamily="18" charset="0"/>
              </a:rPr>
              <a:t>as much as I searched on various paper I found no know disadvantages. </a:t>
            </a:r>
            <a:r>
              <a:rPr lang="en-GB" sz="2000" dirty="0" err="1">
                <a:latin typeface="Amasis MT Pro" panose="02040504050005020304" pitchFamily="18" charset="0"/>
              </a:rPr>
              <a:t>ReLU</a:t>
            </a:r>
            <a:r>
              <a:rPr lang="en-GB" sz="2000" dirty="0">
                <a:latin typeface="Amasis MT Pro" panose="02040504050005020304" pitchFamily="18" charset="0"/>
              </a:rPr>
              <a:t> is much known. </a:t>
            </a:r>
          </a:p>
          <a:p>
            <a:pPr algn="just"/>
            <a:endParaRPr lang="en-GB" sz="2000" dirty="0">
              <a:latin typeface="Amasis MT Pro" panose="02040504050005020304" pitchFamily="18" charset="0"/>
            </a:endParaRPr>
          </a:p>
          <a:p>
            <a:pPr algn="just"/>
            <a:r>
              <a:rPr lang="en-GB" sz="1600" dirty="0">
                <a:latin typeface="Amasis MT Pro" panose="02040504050005020304" pitchFamily="18" charset="0"/>
              </a:rPr>
              <a:t>Authors claim: “[…] this </a:t>
            </a:r>
            <a:r>
              <a:rPr lang="en-GB" sz="1600" dirty="0">
                <a:effectLst/>
                <a:latin typeface="Amasis MT Pro" panose="02040504050005020304" pitchFamily="18" charset="0"/>
              </a:rPr>
              <a:t>simple, suboptimal procedure resulted in Swish consistently outperforming </a:t>
            </a:r>
            <a:r>
              <a:rPr lang="en-GB" sz="1600" dirty="0" err="1">
                <a:effectLst/>
                <a:latin typeface="Amasis MT Pro" panose="02040504050005020304" pitchFamily="18" charset="0"/>
              </a:rPr>
              <a:t>ReLU</a:t>
            </a:r>
            <a:r>
              <a:rPr lang="en-GB" sz="1600" dirty="0">
                <a:effectLst/>
                <a:latin typeface="Amasis MT Pro" panose="02040504050005020304" pitchFamily="18" charset="0"/>
              </a:rPr>
              <a:t> and other activation functions. […] The simplicity of Swish and its similarity to </a:t>
            </a:r>
            <a:r>
              <a:rPr lang="en-GB" sz="1600" dirty="0" err="1">
                <a:effectLst/>
                <a:latin typeface="Amasis MT Pro" panose="02040504050005020304" pitchFamily="18" charset="0"/>
              </a:rPr>
              <a:t>ReLU</a:t>
            </a:r>
            <a:r>
              <a:rPr lang="en-GB" sz="1600" dirty="0">
                <a:effectLst/>
                <a:latin typeface="Amasis MT Pro" panose="02040504050005020304" pitchFamily="18" charset="0"/>
              </a:rPr>
              <a:t> means that replacing </a:t>
            </a:r>
            <a:r>
              <a:rPr lang="en-GB" sz="1600" dirty="0" err="1">
                <a:effectLst/>
                <a:latin typeface="Amasis MT Pro" panose="02040504050005020304" pitchFamily="18" charset="0"/>
              </a:rPr>
              <a:t>ReLUs</a:t>
            </a:r>
            <a:r>
              <a:rPr lang="en-GB" sz="1600" dirty="0">
                <a:effectLst/>
                <a:latin typeface="Amasis MT Pro" panose="02040504050005020304" pitchFamily="18" charset="0"/>
              </a:rPr>
              <a:t> in any network is just a simple one line code change.”   </a:t>
            </a:r>
            <a:r>
              <a:rPr lang="en-GB" sz="2000" dirty="0">
                <a:latin typeface="Amasis MT Pro" panose="02040504050005020304" pitchFamily="18" charset="0"/>
                <a:hlinkClick r:id="rId2"/>
              </a:rPr>
              <a:t>https://arxiv.org/abs/1710.05941 (2017)</a:t>
            </a:r>
            <a:endParaRPr lang="en-GB" sz="2000" dirty="0">
              <a:latin typeface="Amasis MT Pro" panose="02040504050005020304" pitchFamily="18" charset="0"/>
            </a:endParaRPr>
          </a:p>
        </p:txBody>
      </p:sp>
      <p:pic>
        <p:nvPicPr>
          <p:cNvPr id="3" name="Elemento grafico 2">
            <a:extLst>
              <a:ext uri="{FF2B5EF4-FFF2-40B4-BE49-F238E27FC236}">
                <a16:creationId xmlns:a16="http://schemas.microsoft.com/office/drawing/2014/main" id="{632D0FF8-8079-4300-B633-32D365806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91759" y="1690688"/>
            <a:ext cx="4572000" cy="29718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B0A159C-ADB8-48DF-8CF1-1BA944FA6DE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3345084" y="2175402"/>
            <a:ext cx="24003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554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835F30-9CE1-44E3-A795-1229F4425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latin typeface="Amasis MT Pro" panose="02040504050005020304" pitchFamily="18" charset="0"/>
              </a:rPr>
              <a:t>The </a:t>
            </a:r>
            <a:r>
              <a:rPr lang="it-IT" b="1" dirty="0" err="1">
                <a:latin typeface="Amasis MT Pro" panose="02040504050005020304" pitchFamily="18" charset="0"/>
              </a:rPr>
              <a:t>choice</a:t>
            </a:r>
            <a:r>
              <a:rPr lang="it-IT" b="1" dirty="0">
                <a:latin typeface="Amasis MT Pro" panose="02040504050005020304" pitchFamily="18" charset="0"/>
              </a:rPr>
              <a:t> of the </a:t>
            </a:r>
            <a:r>
              <a:rPr lang="it-IT" b="1" dirty="0" err="1">
                <a:latin typeface="Amasis MT Pro" panose="02040504050005020304" pitchFamily="18" charset="0"/>
              </a:rPr>
              <a:t>activation</a:t>
            </a:r>
            <a:r>
              <a:rPr lang="it-IT" b="1" dirty="0">
                <a:latin typeface="Amasis MT Pro" panose="02040504050005020304" pitchFamily="18" charset="0"/>
              </a:rPr>
              <a:t> </a:t>
            </a:r>
            <a:r>
              <a:rPr lang="it-IT" b="1" dirty="0" err="1">
                <a:latin typeface="Amasis MT Pro" panose="02040504050005020304" pitchFamily="18" charset="0"/>
              </a:rPr>
              <a:t>function</a:t>
            </a:r>
            <a:endParaRPr lang="en-GB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00C4C85-1B05-44F3-ACCD-5C114914B0F8}"/>
              </a:ext>
            </a:extLst>
          </p:cNvPr>
          <p:cNvSpPr txBox="1"/>
          <p:nvPr/>
        </p:nvSpPr>
        <p:spPr>
          <a:xfrm>
            <a:off x="838200" y="2041268"/>
            <a:ext cx="568316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it-IT" sz="2400" b="1" dirty="0" err="1">
                <a:latin typeface="Amasis MT Pro" panose="02040504050005020304" pitchFamily="18" charset="0"/>
              </a:rPr>
              <a:t>Mish</a:t>
            </a:r>
            <a:endParaRPr lang="it-IT" sz="2400" b="1" dirty="0">
              <a:latin typeface="Amasis MT Pro" panose="02040504050005020304" pitchFamily="18" charset="0"/>
            </a:endParaRPr>
          </a:p>
          <a:p>
            <a:pPr marL="0" indent="0" algn="just">
              <a:buNone/>
            </a:pPr>
            <a:endParaRPr lang="it-IT" sz="2400" b="1" dirty="0">
              <a:latin typeface="Amasis MT Pro" panose="02040504050005020304" pitchFamily="18" charset="0"/>
            </a:endParaRPr>
          </a:p>
          <a:p>
            <a:pPr marL="0" indent="0" algn="just">
              <a:buNone/>
            </a:pPr>
            <a:r>
              <a:rPr lang="it-IT" sz="2000" dirty="0" err="1">
                <a:latin typeface="Amasis MT Pro" panose="02040504050005020304" pitchFamily="18" charset="0"/>
              </a:rPr>
              <a:t>Very</a:t>
            </a:r>
            <a:r>
              <a:rPr lang="it-IT" sz="2000" dirty="0">
                <a:latin typeface="Amasis MT Pro" panose="02040504050005020304" pitchFamily="18" charset="0"/>
              </a:rPr>
              <a:t> </a:t>
            </a:r>
            <a:r>
              <a:rPr lang="it-IT" sz="2000" dirty="0" err="1">
                <a:latin typeface="Amasis MT Pro" panose="02040504050005020304" pitchFamily="18" charset="0"/>
              </a:rPr>
              <a:t>similar</a:t>
            </a:r>
            <a:r>
              <a:rPr lang="it-IT" sz="2000" dirty="0">
                <a:latin typeface="Amasis MT Pro" panose="02040504050005020304" pitchFamily="18" charset="0"/>
              </a:rPr>
              <a:t> to </a:t>
            </a:r>
            <a:r>
              <a:rPr lang="it-IT" sz="2000" dirty="0" err="1">
                <a:latin typeface="Amasis MT Pro" panose="02040504050005020304" pitchFamily="18" charset="0"/>
              </a:rPr>
              <a:t>Swish</a:t>
            </a:r>
            <a:r>
              <a:rPr lang="it-IT" sz="2000" dirty="0">
                <a:latin typeface="Amasis MT Pro" panose="02040504050005020304" pitchFamily="18" charset="0"/>
              </a:rPr>
              <a:t> </a:t>
            </a:r>
            <a:r>
              <a:rPr lang="it-IT" sz="2000" dirty="0" err="1">
                <a:latin typeface="Amasis MT Pro" panose="02040504050005020304" pitchFamily="18" charset="0"/>
              </a:rPr>
              <a:t>but</a:t>
            </a:r>
            <a:r>
              <a:rPr lang="it-IT" sz="2000" dirty="0">
                <a:latin typeface="Amasis MT Pro" panose="02040504050005020304" pitchFamily="18" charset="0"/>
              </a:rPr>
              <a:t> </a:t>
            </a:r>
            <a:r>
              <a:rPr lang="it-IT" sz="2000" dirty="0" err="1">
                <a:latin typeface="Amasis MT Pro" panose="02040504050005020304" pitchFamily="18" charset="0"/>
              </a:rPr>
              <a:t>it</a:t>
            </a:r>
            <a:r>
              <a:rPr lang="it-IT" sz="2000" dirty="0">
                <a:latin typeface="Amasis MT Pro" panose="02040504050005020304" pitchFamily="18" charset="0"/>
              </a:rPr>
              <a:t> </a:t>
            </a:r>
            <a:r>
              <a:rPr lang="it-IT" sz="2000" dirty="0" err="1">
                <a:latin typeface="Amasis MT Pro" panose="02040504050005020304" pitchFamily="18" charset="0"/>
              </a:rPr>
              <a:t>is</a:t>
            </a:r>
            <a:r>
              <a:rPr lang="it-IT" sz="2000" dirty="0">
                <a:latin typeface="Amasis MT Pro" panose="02040504050005020304" pitchFamily="18" charset="0"/>
              </a:rPr>
              <a:t> </a:t>
            </a:r>
            <a:r>
              <a:rPr lang="it-IT" sz="2000" dirty="0" err="1">
                <a:latin typeface="Amasis MT Pro" panose="02040504050005020304" pitchFamily="18" charset="0"/>
              </a:rPr>
              <a:t>found</a:t>
            </a:r>
            <a:r>
              <a:rPr lang="it-IT" sz="2000" dirty="0">
                <a:latin typeface="Amasis MT Pro" panose="02040504050005020304" pitchFamily="18" charset="0"/>
              </a:rPr>
              <a:t> </a:t>
            </a:r>
            <a:r>
              <a:rPr lang="it-IT" sz="2000" dirty="0" err="1">
                <a:latin typeface="Amasis MT Pro" panose="02040504050005020304" pitchFamily="18" charset="0"/>
              </a:rPr>
              <a:t>that</a:t>
            </a:r>
            <a:r>
              <a:rPr lang="it-IT" sz="2000" dirty="0">
                <a:latin typeface="Amasis MT Pro" panose="02040504050005020304" pitchFamily="18" charset="0"/>
              </a:rPr>
              <a:t> </a:t>
            </a:r>
            <a:r>
              <a:rPr lang="it-IT" sz="2000" dirty="0" err="1">
                <a:latin typeface="Amasis MT Pro" panose="02040504050005020304" pitchFamily="18" charset="0"/>
              </a:rPr>
              <a:t>it</a:t>
            </a:r>
            <a:r>
              <a:rPr lang="it-IT" sz="2000" dirty="0">
                <a:latin typeface="Amasis MT Pro" panose="02040504050005020304" pitchFamily="18" charset="0"/>
              </a:rPr>
              <a:t> </a:t>
            </a:r>
            <a:r>
              <a:rPr lang="it-IT" sz="2000" dirty="0" err="1">
                <a:latin typeface="Amasis MT Pro" panose="02040504050005020304" pitchFamily="18" charset="0"/>
              </a:rPr>
              <a:t>performs</a:t>
            </a:r>
            <a:r>
              <a:rPr lang="it-IT" sz="2000" dirty="0">
                <a:latin typeface="Amasis MT Pro" panose="02040504050005020304" pitchFamily="18" charset="0"/>
              </a:rPr>
              <a:t> </a:t>
            </a:r>
            <a:r>
              <a:rPr lang="it-IT" sz="2000" dirty="0" err="1">
                <a:latin typeface="Amasis MT Pro" panose="02040504050005020304" pitchFamily="18" charset="0"/>
              </a:rPr>
              <a:t>slightly</a:t>
            </a:r>
            <a:r>
              <a:rPr lang="it-IT" sz="2000" dirty="0">
                <a:latin typeface="Amasis MT Pro" panose="02040504050005020304" pitchFamily="18" charset="0"/>
              </a:rPr>
              <a:t> </a:t>
            </a:r>
            <a:r>
              <a:rPr lang="it-IT" sz="2000" dirty="0" err="1">
                <a:latin typeface="Amasis MT Pro" panose="02040504050005020304" pitchFamily="18" charset="0"/>
              </a:rPr>
              <a:t>better</a:t>
            </a:r>
            <a:r>
              <a:rPr lang="it-IT" sz="2400" dirty="0">
                <a:latin typeface="Amasis MT Pro" panose="02040504050005020304" pitchFamily="18" charset="0"/>
              </a:rPr>
              <a:t>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C743A98-E5ED-47F6-A352-F6254DC5832B}"/>
              </a:ext>
            </a:extLst>
          </p:cNvPr>
          <p:cNvSpPr txBox="1"/>
          <p:nvPr/>
        </p:nvSpPr>
        <p:spPr>
          <a:xfrm>
            <a:off x="838200" y="4662488"/>
            <a:ext cx="106255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b="1" dirty="0">
                <a:latin typeface="Amasis MT Pro" panose="02040504050005020304" pitchFamily="18" charset="0"/>
              </a:rPr>
              <a:t>Disadvantages </a:t>
            </a:r>
            <a:r>
              <a:rPr lang="en-GB" sz="2000" dirty="0">
                <a:latin typeface="Amasis MT Pro" panose="02040504050005020304" pitchFamily="18" charset="0"/>
              </a:rPr>
              <a:t>same as Swish</a:t>
            </a:r>
          </a:p>
          <a:p>
            <a:pPr algn="just"/>
            <a:endParaRPr lang="en-GB" sz="2000" dirty="0">
              <a:latin typeface="Amasis MT Pro" panose="02040504050005020304" pitchFamily="18" charset="0"/>
            </a:endParaRPr>
          </a:p>
          <a:p>
            <a:pPr algn="just"/>
            <a:r>
              <a:rPr lang="en-GB" sz="2000" dirty="0">
                <a:latin typeface="Amasis MT Pro" panose="02040504050005020304" pitchFamily="18" charset="0"/>
                <a:hlinkClick r:id="rId2"/>
              </a:rPr>
              <a:t>https://arxiv.org/abs/1908.08681 (2019!)</a:t>
            </a:r>
            <a:endParaRPr lang="en-GB" sz="2000" dirty="0">
              <a:latin typeface="Amasis MT Pro" panose="02040504050005020304" pitchFamily="18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AEB44FA-A466-430C-A2BD-955D3D94654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037144" y="2149745"/>
            <a:ext cx="2197100" cy="241300"/>
          </a:xfrm>
          <a:prstGeom prst="rect">
            <a:avLst/>
          </a:prstGeom>
        </p:spPr>
      </p:pic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2644A01B-75C3-45E5-8B53-0161B564B6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91759" y="1679113"/>
            <a:ext cx="45720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331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nettore 3">
            <a:extLst>
              <a:ext uri="{FF2B5EF4-FFF2-40B4-BE49-F238E27FC236}">
                <a16:creationId xmlns:a16="http://schemas.microsoft.com/office/drawing/2014/main" id="{276DF692-7236-430B-9493-35746EC21006}"/>
              </a:ext>
            </a:extLst>
          </p:cNvPr>
          <p:cNvSpPr/>
          <p:nvPr/>
        </p:nvSpPr>
        <p:spPr>
          <a:xfrm>
            <a:off x="5814780" y="1869212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5" name="Connettore 4">
            <a:extLst>
              <a:ext uri="{FF2B5EF4-FFF2-40B4-BE49-F238E27FC236}">
                <a16:creationId xmlns:a16="http://schemas.microsoft.com/office/drawing/2014/main" id="{DC1D996C-0015-478D-8CBD-AF2FA00C1C26}"/>
              </a:ext>
            </a:extLst>
          </p:cNvPr>
          <p:cNvSpPr/>
          <p:nvPr/>
        </p:nvSpPr>
        <p:spPr>
          <a:xfrm>
            <a:off x="5814780" y="2758459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6" name="Connettore 5">
            <a:extLst>
              <a:ext uri="{FF2B5EF4-FFF2-40B4-BE49-F238E27FC236}">
                <a16:creationId xmlns:a16="http://schemas.microsoft.com/office/drawing/2014/main" id="{52B30230-B65B-422A-80F2-BFE5A2F88807}"/>
              </a:ext>
            </a:extLst>
          </p:cNvPr>
          <p:cNvSpPr/>
          <p:nvPr/>
        </p:nvSpPr>
        <p:spPr>
          <a:xfrm>
            <a:off x="5828096" y="3647706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7" name="Connettore 6">
            <a:extLst>
              <a:ext uri="{FF2B5EF4-FFF2-40B4-BE49-F238E27FC236}">
                <a16:creationId xmlns:a16="http://schemas.microsoft.com/office/drawing/2014/main" id="{9FBEF1A5-201F-4265-9065-B0045C6DE71D}"/>
              </a:ext>
            </a:extLst>
          </p:cNvPr>
          <p:cNvSpPr/>
          <p:nvPr/>
        </p:nvSpPr>
        <p:spPr>
          <a:xfrm>
            <a:off x="5828096" y="4536953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8" name="Connettore 7">
            <a:extLst>
              <a:ext uri="{FF2B5EF4-FFF2-40B4-BE49-F238E27FC236}">
                <a16:creationId xmlns:a16="http://schemas.microsoft.com/office/drawing/2014/main" id="{F0045678-381D-4887-B7B2-7C0E876F3F0D}"/>
              </a:ext>
            </a:extLst>
          </p:cNvPr>
          <p:cNvSpPr/>
          <p:nvPr/>
        </p:nvSpPr>
        <p:spPr>
          <a:xfrm>
            <a:off x="5814780" y="5426200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9" name="Connettore 8">
            <a:extLst>
              <a:ext uri="{FF2B5EF4-FFF2-40B4-BE49-F238E27FC236}">
                <a16:creationId xmlns:a16="http://schemas.microsoft.com/office/drawing/2014/main" id="{765DDDC1-8D3F-4457-B264-1E8BFE0DB8D5}"/>
              </a:ext>
            </a:extLst>
          </p:cNvPr>
          <p:cNvSpPr/>
          <p:nvPr/>
        </p:nvSpPr>
        <p:spPr>
          <a:xfrm>
            <a:off x="7174544" y="1869212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0" name="Connettore 9">
            <a:extLst>
              <a:ext uri="{FF2B5EF4-FFF2-40B4-BE49-F238E27FC236}">
                <a16:creationId xmlns:a16="http://schemas.microsoft.com/office/drawing/2014/main" id="{D05D2DAC-3145-4509-9DC1-9BD5A8FCCE84}"/>
              </a:ext>
            </a:extLst>
          </p:cNvPr>
          <p:cNvSpPr/>
          <p:nvPr/>
        </p:nvSpPr>
        <p:spPr>
          <a:xfrm>
            <a:off x="7174544" y="2758459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1" name="Connettore 10">
            <a:extLst>
              <a:ext uri="{FF2B5EF4-FFF2-40B4-BE49-F238E27FC236}">
                <a16:creationId xmlns:a16="http://schemas.microsoft.com/office/drawing/2014/main" id="{8BAC5A76-BBBC-4188-826D-14DB44019A29}"/>
              </a:ext>
            </a:extLst>
          </p:cNvPr>
          <p:cNvSpPr/>
          <p:nvPr/>
        </p:nvSpPr>
        <p:spPr>
          <a:xfrm>
            <a:off x="7187860" y="3647706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2" name="Connettore 11">
            <a:extLst>
              <a:ext uri="{FF2B5EF4-FFF2-40B4-BE49-F238E27FC236}">
                <a16:creationId xmlns:a16="http://schemas.microsoft.com/office/drawing/2014/main" id="{62413231-B010-4798-A633-ADCDA7A8D324}"/>
              </a:ext>
            </a:extLst>
          </p:cNvPr>
          <p:cNvSpPr/>
          <p:nvPr/>
        </p:nvSpPr>
        <p:spPr>
          <a:xfrm>
            <a:off x="7187860" y="4536953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3" name="Connettore 12">
            <a:extLst>
              <a:ext uri="{FF2B5EF4-FFF2-40B4-BE49-F238E27FC236}">
                <a16:creationId xmlns:a16="http://schemas.microsoft.com/office/drawing/2014/main" id="{18845EA3-0A4C-4EEC-AEA7-4A905758F66A}"/>
              </a:ext>
            </a:extLst>
          </p:cNvPr>
          <p:cNvSpPr/>
          <p:nvPr/>
        </p:nvSpPr>
        <p:spPr>
          <a:xfrm>
            <a:off x="7174544" y="5426200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4" name="Connettore 13">
            <a:extLst>
              <a:ext uri="{FF2B5EF4-FFF2-40B4-BE49-F238E27FC236}">
                <a16:creationId xmlns:a16="http://schemas.microsoft.com/office/drawing/2014/main" id="{29DB4A68-3F98-466C-AB53-5714ACAEC823}"/>
              </a:ext>
            </a:extLst>
          </p:cNvPr>
          <p:cNvSpPr/>
          <p:nvPr/>
        </p:nvSpPr>
        <p:spPr>
          <a:xfrm>
            <a:off x="8770308" y="3167572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 dirty="0"/>
          </a:p>
        </p:txBody>
      </p:sp>
      <p:sp>
        <p:nvSpPr>
          <p:cNvPr id="15" name="Connettore 14">
            <a:extLst>
              <a:ext uri="{FF2B5EF4-FFF2-40B4-BE49-F238E27FC236}">
                <a16:creationId xmlns:a16="http://schemas.microsoft.com/office/drawing/2014/main" id="{1E419B6D-B132-45C6-9F98-273C9E1B4498}"/>
              </a:ext>
            </a:extLst>
          </p:cNvPr>
          <p:cNvSpPr/>
          <p:nvPr/>
        </p:nvSpPr>
        <p:spPr>
          <a:xfrm>
            <a:off x="8770308" y="4104906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0A1145D9-A98A-443B-8B4F-F8318D131170}"/>
              </a:ext>
            </a:extLst>
          </p:cNvPr>
          <p:cNvCxnSpPr>
            <a:stCxn id="4" idx="6"/>
            <a:endCxn id="9" idx="2"/>
          </p:cNvCxnSpPr>
          <p:nvPr/>
        </p:nvCxnSpPr>
        <p:spPr>
          <a:xfrm>
            <a:off x="6271980" y="2097812"/>
            <a:ext cx="9025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FD04FD7E-4FF0-4B55-A90D-37AED70273F9}"/>
              </a:ext>
            </a:extLst>
          </p:cNvPr>
          <p:cNvCxnSpPr>
            <a:stCxn id="4" idx="6"/>
            <a:endCxn id="10" idx="2"/>
          </p:cNvCxnSpPr>
          <p:nvPr/>
        </p:nvCxnSpPr>
        <p:spPr>
          <a:xfrm>
            <a:off x="6271980" y="2097812"/>
            <a:ext cx="902564" cy="889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D51CEE70-74D8-41A0-84B4-B3F9C6F63937}"/>
              </a:ext>
            </a:extLst>
          </p:cNvPr>
          <p:cNvCxnSpPr>
            <a:stCxn id="4" idx="6"/>
            <a:endCxn id="11" idx="2"/>
          </p:cNvCxnSpPr>
          <p:nvPr/>
        </p:nvCxnSpPr>
        <p:spPr>
          <a:xfrm>
            <a:off x="6271980" y="2097812"/>
            <a:ext cx="915880" cy="1778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0DC73C0F-F703-439E-B819-E83B58D57E1B}"/>
              </a:ext>
            </a:extLst>
          </p:cNvPr>
          <p:cNvCxnSpPr>
            <a:stCxn id="4" idx="6"/>
            <a:endCxn id="12" idx="2"/>
          </p:cNvCxnSpPr>
          <p:nvPr/>
        </p:nvCxnSpPr>
        <p:spPr>
          <a:xfrm>
            <a:off x="6271980" y="2097812"/>
            <a:ext cx="915880" cy="2667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17A3D98D-940F-47E0-8264-30B7D5FF0989}"/>
              </a:ext>
            </a:extLst>
          </p:cNvPr>
          <p:cNvCxnSpPr>
            <a:stCxn id="4" idx="6"/>
            <a:endCxn id="13" idx="2"/>
          </p:cNvCxnSpPr>
          <p:nvPr/>
        </p:nvCxnSpPr>
        <p:spPr>
          <a:xfrm>
            <a:off x="6271980" y="2097812"/>
            <a:ext cx="902564" cy="3556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DF6510E7-8A9E-4C9A-B1DC-5D9C6B6A6C7A}"/>
              </a:ext>
            </a:extLst>
          </p:cNvPr>
          <p:cNvCxnSpPr>
            <a:stCxn id="8" idx="6"/>
            <a:endCxn id="13" idx="2"/>
          </p:cNvCxnSpPr>
          <p:nvPr/>
        </p:nvCxnSpPr>
        <p:spPr>
          <a:xfrm>
            <a:off x="6271980" y="5654800"/>
            <a:ext cx="9025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D66F71F5-E810-4F53-8AE2-536D737C5626}"/>
              </a:ext>
            </a:extLst>
          </p:cNvPr>
          <p:cNvCxnSpPr>
            <a:stCxn id="8" idx="6"/>
            <a:endCxn id="12" idx="2"/>
          </p:cNvCxnSpPr>
          <p:nvPr/>
        </p:nvCxnSpPr>
        <p:spPr>
          <a:xfrm flipV="1">
            <a:off x="6271980" y="4765553"/>
            <a:ext cx="915880" cy="889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3EFF124D-C495-4CDD-B8BA-56925FC65A4C}"/>
              </a:ext>
            </a:extLst>
          </p:cNvPr>
          <p:cNvCxnSpPr>
            <a:stCxn id="8" idx="6"/>
            <a:endCxn id="11" idx="2"/>
          </p:cNvCxnSpPr>
          <p:nvPr/>
        </p:nvCxnSpPr>
        <p:spPr>
          <a:xfrm flipV="1">
            <a:off x="6271980" y="3876306"/>
            <a:ext cx="915880" cy="1778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17842445-4E44-422A-AE7B-9C16A6498D84}"/>
              </a:ext>
            </a:extLst>
          </p:cNvPr>
          <p:cNvCxnSpPr>
            <a:stCxn id="8" idx="6"/>
            <a:endCxn id="10" idx="2"/>
          </p:cNvCxnSpPr>
          <p:nvPr/>
        </p:nvCxnSpPr>
        <p:spPr>
          <a:xfrm flipV="1">
            <a:off x="6271980" y="2987059"/>
            <a:ext cx="902564" cy="2667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D999A30C-5956-4D9E-9397-6DCBEEEDD510}"/>
              </a:ext>
            </a:extLst>
          </p:cNvPr>
          <p:cNvCxnSpPr>
            <a:stCxn id="8" idx="6"/>
            <a:endCxn id="9" idx="2"/>
          </p:cNvCxnSpPr>
          <p:nvPr/>
        </p:nvCxnSpPr>
        <p:spPr>
          <a:xfrm flipV="1">
            <a:off x="6271980" y="2097812"/>
            <a:ext cx="902564" cy="3556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ttore 2 85">
            <a:extLst>
              <a:ext uri="{FF2B5EF4-FFF2-40B4-BE49-F238E27FC236}">
                <a16:creationId xmlns:a16="http://schemas.microsoft.com/office/drawing/2014/main" id="{DA21004B-55D4-467D-A4DA-8A791F615777}"/>
              </a:ext>
            </a:extLst>
          </p:cNvPr>
          <p:cNvCxnSpPr>
            <a:stCxn id="5" idx="6"/>
            <a:endCxn id="9" idx="2"/>
          </p:cNvCxnSpPr>
          <p:nvPr/>
        </p:nvCxnSpPr>
        <p:spPr>
          <a:xfrm flipV="1">
            <a:off x="6271980" y="2097812"/>
            <a:ext cx="902564" cy="889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ttore 2 87">
            <a:extLst>
              <a:ext uri="{FF2B5EF4-FFF2-40B4-BE49-F238E27FC236}">
                <a16:creationId xmlns:a16="http://schemas.microsoft.com/office/drawing/2014/main" id="{B9D6C01B-DD98-48B1-BF7F-47802A501D90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6271980" y="2987059"/>
            <a:ext cx="9025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ttore 2 90">
            <a:extLst>
              <a:ext uri="{FF2B5EF4-FFF2-40B4-BE49-F238E27FC236}">
                <a16:creationId xmlns:a16="http://schemas.microsoft.com/office/drawing/2014/main" id="{F33B5DEF-FB12-49AE-99D9-8A29DA60D75D}"/>
              </a:ext>
            </a:extLst>
          </p:cNvPr>
          <p:cNvCxnSpPr>
            <a:stCxn id="5" idx="6"/>
            <a:endCxn id="11" idx="2"/>
          </p:cNvCxnSpPr>
          <p:nvPr/>
        </p:nvCxnSpPr>
        <p:spPr>
          <a:xfrm>
            <a:off x="6271980" y="2987059"/>
            <a:ext cx="915880" cy="889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ttore 2 92">
            <a:extLst>
              <a:ext uri="{FF2B5EF4-FFF2-40B4-BE49-F238E27FC236}">
                <a16:creationId xmlns:a16="http://schemas.microsoft.com/office/drawing/2014/main" id="{20C823B4-B357-4022-A5CE-48E8EDF62975}"/>
              </a:ext>
            </a:extLst>
          </p:cNvPr>
          <p:cNvCxnSpPr>
            <a:stCxn id="5" idx="6"/>
            <a:endCxn id="12" idx="2"/>
          </p:cNvCxnSpPr>
          <p:nvPr/>
        </p:nvCxnSpPr>
        <p:spPr>
          <a:xfrm>
            <a:off x="6271980" y="2987059"/>
            <a:ext cx="915880" cy="1778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ttore 2 96">
            <a:extLst>
              <a:ext uri="{FF2B5EF4-FFF2-40B4-BE49-F238E27FC236}">
                <a16:creationId xmlns:a16="http://schemas.microsoft.com/office/drawing/2014/main" id="{622D9B0C-65D6-4A69-8A60-F84627BFC2E9}"/>
              </a:ext>
            </a:extLst>
          </p:cNvPr>
          <p:cNvCxnSpPr>
            <a:stCxn id="5" idx="6"/>
            <a:endCxn id="13" idx="2"/>
          </p:cNvCxnSpPr>
          <p:nvPr/>
        </p:nvCxnSpPr>
        <p:spPr>
          <a:xfrm>
            <a:off x="6271980" y="2987059"/>
            <a:ext cx="902564" cy="2667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ttore 2 98">
            <a:extLst>
              <a:ext uri="{FF2B5EF4-FFF2-40B4-BE49-F238E27FC236}">
                <a16:creationId xmlns:a16="http://schemas.microsoft.com/office/drawing/2014/main" id="{CEFC7314-DD7A-45F4-9A30-93EAA5FD7FD4}"/>
              </a:ext>
            </a:extLst>
          </p:cNvPr>
          <p:cNvCxnSpPr>
            <a:stCxn id="6" idx="6"/>
            <a:endCxn id="10" idx="2"/>
          </p:cNvCxnSpPr>
          <p:nvPr/>
        </p:nvCxnSpPr>
        <p:spPr>
          <a:xfrm flipV="1">
            <a:off x="6285296" y="2987059"/>
            <a:ext cx="889248" cy="889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ttore 2 100">
            <a:extLst>
              <a:ext uri="{FF2B5EF4-FFF2-40B4-BE49-F238E27FC236}">
                <a16:creationId xmlns:a16="http://schemas.microsoft.com/office/drawing/2014/main" id="{BC78DD13-E1C6-497A-936B-AA27D206C434}"/>
              </a:ext>
            </a:extLst>
          </p:cNvPr>
          <p:cNvCxnSpPr>
            <a:stCxn id="6" idx="6"/>
            <a:endCxn id="9" idx="2"/>
          </p:cNvCxnSpPr>
          <p:nvPr/>
        </p:nvCxnSpPr>
        <p:spPr>
          <a:xfrm flipV="1">
            <a:off x="6285296" y="2097812"/>
            <a:ext cx="889248" cy="1778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ttore 2 102">
            <a:extLst>
              <a:ext uri="{FF2B5EF4-FFF2-40B4-BE49-F238E27FC236}">
                <a16:creationId xmlns:a16="http://schemas.microsoft.com/office/drawing/2014/main" id="{6E4BFB34-D898-4AB8-B423-EE58E9352939}"/>
              </a:ext>
            </a:extLst>
          </p:cNvPr>
          <p:cNvCxnSpPr>
            <a:stCxn id="6" idx="6"/>
            <a:endCxn id="12" idx="2"/>
          </p:cNvCxnSpPr>
          <p:nvPr/>
        </p:nvCxnSpPr>
        <p:spPr>
          <a:xfrm>
            <a:off x="6285296" y="3876306"/>
            <a:ext cx="902564" cy="889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ttore 2 104">
            <a:extLst>
              <a:ext uri="{FF2B5EF4-FFF2-40B4-BE49-F238E27FC236}">
                <a16:creationId xmlns:a16="http://schemas.microsoft.com/office/drawing/2014/main" id="{9B67D0E0-66FE-4C94-8B5A-D1AECA7C1351}"/>
              </a:ext>
            </a:extLst>
          </p:cNvPr>
          <p:cNvCxnSpPr>
            <a:stCxn id="7" idx="6"/>
            <a:endCxn id="11" idx="2"/>
          </p:cNvCxnSpPr>
          <p:nvPr/>
        </p:nvCxnSpPr>
        <p:spPr>
          <a:xfrm flipV="1">
            <a:off x="6285296" y="3876306"/>
            <a:ext cx="902564" cy="889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ttore 2 106">
            <a:extLst>
              <a:ext uri="{FF2B5EF4-FFF2-40B4-BE49-F238E27FC236}">
                <a16:creationId xmlns:a16="http://schemas.microsoft.com/office/drawing/2014/main" id="{EF167339-0215-4E28-956E-F585A7D6026F}"/>
              </a:ext>
            </a:extLst>
          </p:cNvPr>
          <p:cNvCxnSpPr>
            <a:stCxn id="6" idx="6"/>
            <a:endCxn id="11" idx="2"/>
          </p:cNvCxnSpPr>
          <p:nvPr/>
        </p:nvCxnSpPr>
        <p:spPr>
          <a:xfrm>
            <a:off x="6285296" y="3876306"/>
            <a:ext cx="9025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ttore 2 108">
            <a:extLst>
              <a:ext uri="{FF2B5EF4-FFF2-40B4-BE49-F238E27FC236}">
                <a16:creationId xmlns:a16="http://schemas.microsoft.com/office/drawing/2014/main" id="{B5195744-FC8A-4071-A10C-AC177181143C}"/>
              </a:ext>
            </a:extLst>
          </p:cNvPr>
          <p:cNvCxnSpPr>
            <a:stCxn id="6" idx="6"/>
            <a:endCxn id="13" idx="2"/>
          </p:cNvCxnSpPr>
          <p:nvPr/>
        </p:nvCxnSpPr>
        <p:spPr>
          <a:xfrm>
            <a:off x="6285296" y="3876306"/>
            <a:ext cx="889248" cy="1778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ttore 2 110">
            <a:extLst>
              <a:ext uri="{FF2B5EF4-FFF2-40B4-BE49-F238E27FC236}">
                <a16:creationId xmlns:a16="http://schemas.microsoft.com/office/drawing/2014/main" id="{3B5E8FA6-1290-4BF7-AC86-87115CD70CF0}"/>
              </a:ext>
            </a:extLst>
          </p:cNvPr>
          <p:cNvCxnSpPr>
            <a:stCxn id="7" idx="6"/>
            <a:endCxn id="9" idx="2"/>
          </p:cNvCxnSpPr>
          <p:nvPr/>
        </p:nvCxnSpPr>
        <p:spPr>
          <a:xfrm flipV="1">
            <a:off x="6285296" y="2097812"/>
            <a:ext cx="889248" cy="2667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Connettore 2 112">
            <a:extLst>
              <a:ext uri="{FF2B5EF4-FFF2-40B4-BE49-F238E27FC236}">
                <a16:creationId xmlns:a16="http://schemas.microsoft.com/office/drawing/2014/main" id="{E9336954-D41D-4536-9AB6-AB157E7609BB}"/>
              </a:ext>
            </a:extLst>
          </p:cNvPr>
          <p:cNvCxnSpPr>
            <a:stCxn id="7" idx="6"/>
            <a:endCxn id="10" idx="2"/>
          </p:cNvCxnSpPr>
          <p:nvPr/>
        </p:nvCxnSpPr>
        <p:spPr>
          <a:xfrm flipV="1">
            <a:off x="6285296" y="2987059"/>
            <a:ext cx="889248" cy="1778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Connettore 2 114">
            <a:extLst>
              <a:ext uri="{FF2B5EF4-FFF2-40B4-BE49-F238E27FC236}">
                <a16:creationId xmlns:a16="http://schemas.microsoft.com/office/drawing/2014/main" id="{48C96072-7173-41FC-9743-947FC37F5913}"/>
              </a:ext>
            </a:extLst>
          </p:cNvPr>
          <p:cNvCxnSpPr>
            <a:stCxn id="7" idx="6"/>
            <a:endCxn id="12" idx="2"/>
          </p:cNvCxnSpPr>
          <p:nvPr/>
        </p:nvCxnSpPr>
        <p:spPr>
          <a:xfrm>
            <a:off x="6285296" y="4765553"/>
            <a:ext cx="9025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ttore 2 116">
            <a:extLst>
              <a:ext uri="{FF2B5EF4-FFF2-40B4-BE49-F238E27FC236}">
                <a16:creationId xmlns:a16="http://schemas.microsoft.com/office/drawing/2014/main" id="{76DC92C1-30F7-4E52-B4AB-2713B3173DC6}"/>
              </a:ext>
            </a:extLst>
          </p:cNvPr>
          <p:cNvCxnSpPr>
            <a:stCxn id="7" idx="6"/>
            <a:endCxn id="13" idx="2"/>
          </p:cNvCxnSpPr>
          <p:nvPr/>
        </p:nvCxnSpPr>
        <p:spPr>
          <a:xfrm>
            <a:off x="6285296" y="4765553"/>
            <a:ext cx="889248" cy="889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ttore 2 118">
            <a:extLst>
              <a:ext uri="{FF2B5EF4-FFF2-40B4-BE49-F238E27FC236}">
                <a16:creationId xmlns:a16="http://schemas.microsoft.com/office/drawing/2014/main" id="{371C2CD2-7343-4688-A3BA-00CB6E466967}"/>
              </a:ext>
            </a:extLst>
          </p:cNvPr>
          <p:cNvCxnSpPr>
            <a:stCxn id="9" idx="6"/>
            <a:endCxn id="14" idx="2"/>
          </p:cNvCxnSpPr>
          <p:nvPr/>
        </p:nvCxnSpPr>
        <p:spPr>
          <a:xfrm>
            <a:off x="7631744" y="2097812"/>
            <a:ext cx="1138564" cy="1298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ttore 2 120">
            <a:extLst>
              <a:ext uri="{FF2B5EF4-FFF2-40B4-BE49-F238E27FC236}">
                <a16:creationId xmlns:a16="http://schemas.microsoft.com/office/drawing/2014/main" id="{BFFEBA46-3E2B-4144-9E2F-E5A0D6487B23}"/>
              </a:ext>
            </a:extLst>
          </p:cNvPr>
          <p:cNvCxnSpPr>
            <a:stCxn id="9" idx="6"/>
            <a:endCxn id="15" idx="2"/>
          </p:cNvCxnSpPr>
          <p:nvPr/>
        </p:nvCxnSpPr>
        <p:spPr>
          <a:xfrm>
            <a:off x="7631744" y="2097812"/>
            <a:ext cx="1138564" cy="2235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ttore 2 122">
            <a:extLst>
              <a:ext uri="{FF2B5EF4-FFF2-40B4-BE49-F238E27FC236}">
                <a16:creationId xmlns:a16="http://schemas.microsoft.com/office/drawing/2014/main" id="{5E8ABD4D-DC49-421F-9468-0682494A7349}"/>
              </a:ext>
            </a:extLst>
          </p:cNvPr>
          <p:cNvCxnSpPr>
            <a:stCxn id="10" idx="6"/>
            <a:endCxn id="14" idx="2"/>
          </p:cNvCxnSpPr>
          <p:nvPr/>
        </p:nvCxnSpPr>
        <p:spPr>
          <a:xfrm>
            <a:off x="7631744" y="2987059"/>
            <a:ext cx="1138564" cy="409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ttore 2 124">
            <a:extLst>
              <a:ext uri="{FF2B5EF4-FFF2-40B4-BE49-F238E27FC236}">
                <a16:creationId xmlns:a16="http://schemas.microsoft.com/office/drawing/2014/main" id="{F3CF65B1-2290-4EBB-8291-09983D129BED}"/>
              </a:ext>
            </a:extLst>
          </p:cNvPr>
          <p:cNvCxnSpPr>
            <a:stCxn id="10" idx="6"/>
            <a:endCxn id="15" idx="2"/>
          </p:cNvCxnSpPr>
          <p:nvPr/>
        </p:nvCxnSpPr>
        <p:spPr>
          <a:xfrm>
            <a:off x="7631744" y="2987059"/>
            <a:ext cx="1138564" cy="13464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ttore 2 126">
            <a:extLst>
              <a:ext uri="{FF2B5EF4-FFF2-40B4-BE49-F238E27FC236}">
                <a16:creationId xmlns:a16="http://schemas.microsoft.com/office/drawing/2014/main" id="{5385F280-FBA2-4FA8-9796-43FAE8810798}"/>
              </a:ext>
            </a:extLst>
          </p:cNvPr>
          <p:cNvCxnSpPr>
            <a:stCxn id="11" idx="6"/>
            <a:endCxn id="14" idx="2"/>
          </p:cNvCxnSpPr>
          <p:nvPr/>
        </p:nvCxnSpPr>
        <p:spPr>
          <a:xfrm flipV="1">
            <a:off x="7645060" y="3396172"/>
            <a:ext cx="1125248" cy="480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nettore 2 128">
            <a:extLst>
              <a:ext uri="{FF2B5EF4-FFF2-40B4-BE49-F238E27FC236}">
                <a16:creationId xmlns:a16="http://schemas.microsoft.com/office/drawing/2014/main" id="{FFB2D9FA-7CE8-4AA2-A970-53F914525ECC}"/>
              </a:ext>
            </a:extLst>
          </p:cNvPr>
          <p:cNvCxnSpPr>
            <a:stCxn id="11" idx="6"/>
            <a:endCxn id="15" idx="2"/>
          </p:cNvCxnSpPr>
          <p:nvPr/>
        </p:nvCxnSpPr>
        <p:spPr>
          <a:xfrm>
            <a:off x="7645060" y="3876306"/>
            <a:ext cx="1125248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ttore 2 130">
            <a:extLst>
              <a:ext uri="{FF2B5EF4-FFF2-40B4-BE49-F238E27FC236}">
                <a16:creationId xmlns:a16="http://schemas.microsoft.com/office/drawing/2014/main" id="{E782BDE5-D13D-45D0-8C1C-AF559C6C27F4}"/>
              </a:ext>
            </a:extLst>
          </p:cNvPr>
          <p:cNvCxnSpPr>
            <a:stCxn id="12" idx="6"/>
            <a:endCxn id="14" idx="2"/>
          </p:cNvCxnSpPr>
          <p:nvPr/>
        </p:nvCxnSpPr>
        <p:spPr>
          <a:xfrm flipV="1">
            <a:off x="7645060" y="3396172"/>
            <a:ext cx="1125248" cy="1369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nettore 2 132">
            <a:extLst>
              <a:ext uri="{FF2B5EF4-FFF2-40B4-BE49-F238E27FC236}">
                <a16:creationId xmlns:a16="http://schemas.microsoft.com/office/drawing/2014/main" id="{CAA0CF13-8F1F-4E4C-887E-7BA709C57900}"/>
              </a:ext>
            </a:extLst>
          </p:cNvPr>
          <p:cNvCxnSpPr>
            <a:stCxn id="12" idx="6"/>
            <a:endCxn id="15" idx="2"/>
          </p:cNvCxnSpPr>
          <p:nvPr/>
        </p:nvCxnSpPr>
        <p:spPr>
          <a:xfrm flipV="1">
            <a:off x="7645060" y="4333506"/>
            <a:ext cx="1125248" cy="432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ttore 2 134">
            <a:extLst>
              <a:ext uri="{FF2B5EF4-FFF2-40B4-BE49-F238E27FC236}">
                <a16:creationId xmlns:a16="http://schemas.microsoft.com/office/drawing/2014/main" id="{58B8FABC-8DA1-41ED-86B0-B453F6DF843C}"/>
              </a:ext>
            </a:extLst>
          </p:cNvPr>
          <p:cNvCxnSpPr>
            <a:stCxn id="13" idx="6"/>
            <a:endCxn id="14" idx="2"/>
          </p:cNvCxnSpPr>
          <p:nvPr/>
        </p:nvCxnSpPr>
        <p:spPr>
          <a:xfrm flipV="1">
            <a:off x="7631744" y="3396172"/>
            <a:ext cx="1138564" cy="2258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nettore 2 136">
            <a:extLst>
              <a:ext uri="{FF2B5EF4-FFF2-40B4-BE49-F238E27FC236}">
                <a16:creationId xmlns:a16="http://schemas.microsoft.com/office/drawing/2014/main" id="{1ABD5F83-6762-4469-88C0-388EC85F51FD}"/>
              </a:ext>
            </a:extLst>
          </p:cNvPr>
          <p:cNvCxnSpPr>
            <a:stCxn id="13" idx="6"/>
            <a:endCxn id="15" idx="2"/>
          </p:cNvCxnSpPr>
          <p:nvPr/>
        </p:nvCxnSpPr>
        <p:spPr>
          <a:xfrm flipV="1">
            <a:off x="7631744" y="4333506"/>
            <a:ext cx="1138564" cy="1321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Connettore 167">
            <a:extLst>
              <a:ext uri="{FF2B5EF4-FFF2-40B4-BE49-F238E27FC236}">
                <a16:creationId xmlns:a16="http://schemas.microsoft.com/office/drawing/2014/main" id="{B7AA8FAD-B6EA-4A61-B349-A3F4571BFC9D}"/>
              </a:ext>
            </a:extLst>
          </p:cNvPr>
          <p:cNvSpPr/>
          <p:nvPr/>
        </p:nvSpPr>
        <p:spPr>
          <a:xfrm>
            <a:off x="4490988" y="1869212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69" name="Connettore 168">
            <a:extLst>
              <a:ext uri="{FF2B5EF4-FFF2-40B4-BE49-F238E27FC236}">
                <a16:creationId xmlns:a16="http://schemas.microsoft.com/office/drawing/2014/main" id="{A5563DD0-9F95-4B38-91D3-F9927529E76B}"/>
              </a:ext>
            </a:extLst>
          </p:cNvPr>
          <p:cNvSpPr/>
          <p:nvPr/>
        </p:nvSpPr>
        <p:spPr>
          <a:xfrm>
            <a:off x="4490988" y="2758459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70" name="Connettore 169">
            <a:extLst>
              <a:ext uri="{FF2B5EF4-FFF2-40B4-BE49-F238E27FC236}">
                <a16:creationId xmlns:a16="http://schemas.microsoft.com/office/drawing/2014/main" id="{4F6FA080-07F3-43AE-9F70-44360871EEC7}"/>
              </a:ext>
            </a:extLst>
          </p:cNvPr>
          <p:cNvSpPr/>
          <p:nvPr/>
        </p:nvSpPr>
        <p:spPr>
          <a:xfrm>
            <a:off x="4504304" y="3647706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71" name="Connettore 170">
            <a:extLst>
              <a:ext uri="{FF2B5EF4-FFF2-40B4-BE49-F238E27FC236}">
                <a16:creationId xmlns:a16="http://schemas.microsoft.com/office/drawing/2014/main" id="{59313F44-51BD-47F1-A732-0AD881D16504}"/>
              </a:ext>
            </a:extLst>
          </p:cNvPr>
          <p:cNvSpPr/>
          <p:nvPr/>
        </p:nvSpPr>
        <p:spPr>
          <a:xfrm>
            <a:off x="4504304" y="4536953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72" name="Connettore 171">
            <a:extLst>
              <a:ext uri="{FF2B5EF4-FFF2-40B4-BE49-F238E27FC236}">
                <a16:creationId xmlns:a16="http://schemas.microsoft.com/office/drawing/2014/main" id="{0862C4CC-3F3B-4766-AA4F-DD7FFC7A7FD4}"/>
              </a:ext>
            </a:extLst>
          </p:cNvPr>
          <p:cNvSpPr/>
          <p:nvPr/>
        </p:nvSpPr>
        <p:spPr>
          <a:xfrm>
            <a:off x="4490988" y="5426200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cxnSp>
        <p:nvCxnSpPr>
          <p:cNvPr id="173" name="Connettore 2 172">
            <a:extLst>
              <a:ext uri="{FF2B5EF4-FFF2-40B4-BE49-F238E27FC236}">
                <a16:creationId xmlns:a16="http://schemas.microsoft.com/office/drawing/2014/main" id="{A63F9FD4-3E2C-4EA7-8637-13251DE2F78E}"/>
              </a:ext>
            </a:extLst>
          </p:cNvPr>
          <p:cNvCxnSpPr>
            <a:stCxn id="168" idx="6"/>
          </p:cNvCxnSpPr>
          <p:nvPr/>
        </p:nvCxnSpPr>
        <p:spPr>
          <a:xfrm>
            <a:off x="4948188" y="2097812"/>
            <a:ext cx="9025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nettore 2 173">
            <a:extLst>
              <a:ext uri="{FF2B5EF4-FFF2-40B4-BE49-F238E27FC236}">
                <a16:creationId xmlns:a16="http://schemas.microsoft.com/office/drawing/2014/main" id="{AF63F837-668C-40B4-8ED5-3AC9B4BB95E3}"/>
              </a:ext>
            </a:extLst>
          </p:cNvPr>
          <p:cNvCxnSpPr>
            <a:stCxn id="168" idx="6"/>
          </p:cNvCxnSpPr>
          <p:nvPr/>
        </p:nvCxnSpPr>
        <p:spPr>
          <a:xfrm>
            <a:off x="4948188" y="2097812"/>
            <a:ext cx="902564" cy="889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Connettore 2 174">
            <a:extLst>
              <a:ext uri="{FF2B5EF4-FFF2-40B4-BE49-F238E27FC236}">
                <a16:creationId xmlns:a16="http://schemas.microsoft.com/office/drawing/2014/main" id="{4F8A6C8A-D817-4C97-814E-B7A97065AC96}"/>
              </a:ext>
            </a:extLst>
          </p:cNvPr>
          <p:cNvCxnSpPr>
            <a:stCxn id="168" idx="6"/>
          </p:cNvCxnSpPr>
          <p:nvPr/>
        </p:nvCxnSpPr>
        <p:spPr>
          <a:xfrm>
            <a:off x="4948188" y="2097812"/>
            <a:ext cx="915880" cy="1778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Connettore 2 175">
            <a:extLst>
              <a:ext uri="{FF2B5EF4-FFF2-40B4-BE49-F238E27FC236}">
                <a16:creationId xmlns:a16="http://schemas.microsoft.com/office/drawing/2014/main" id="{00166571-DFEC-4760-8A6E-7FBA12E79235}"/>
              </a:ext>
            </a:extLst>
          </p:cNvPr>
          <p:cNvCxnSpPr>
            <a:stCxn id="168" idx="6"/>
          </p:cNvCxnSpPr>
          <p:nvPr/>
        </p:nvCxnSpPr>
        <p:spPr>
          <a:xfrm>
            <a:off x="4948188" y="2097812"/>
            <a:ext cx="915880" cy="2667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Connettore 2 176">
            <a:extLst>
              <a:ext uri="{FF2B5EF4-FFF2-40B4-BE49-F238E27FC236}">
                <a16:creationId xmlns:a16="http://schemas.microsoft.com/office/drawing/2014/main" id="{6ACC90ED-02DD-4660-B5C4-1C39045546E3}"/>
              </a:ext>
            </a:extLst>
          </p:cNvPr>
          <p:cNvCxnSpPr>
            <a:stCxn id="168" idx="6"/>
          </p:cNvCxnSpPr>
          <p:nvPr/>
        </p:nvCxnSpPr>
        <p:spPr>
          <a:xfrm>
            <a:off x="4948188" y="2097812"/>
            <a:ext cx="902564" cy="3556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Connettore 2 177">
            <a:extLst>
              <a:ext uri="{FF2B5EF4-FFF2-40B4-BE49-F238E27FC236}">
                <a16:creationId xmlns:a16="http://schemas.microsoft.com/office/drawing/2014/main" id="{DB13F2F1-EB4E-4A06-807C-522D7016DBF6}"/>
              </a:ext>
            </a:extLst>
          </p:cNvPr>
          <p:cNvCxnSpPr>
            <a:stCxn id="172" idx="6"/>
          </p:cNvCxnSpPr>
          <p:nvPr/>
        </p:nvCxnSpPr>
        <p:spPr>
          <a:xfrm>
            <a:off x="4948188" y="5654800"/>
            <a:ext cx="9025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nettore 2 178">
            <a:extLst>
              <a:ext uri="{FF2B5EF4-FFF2-40B4-BE49-F238E27FC236}">
                <a16:creationId xmlns:a16="http://schemas.microsoft.com/office/drawing/2014/main" id="{6E4E2D2B-3205-44AB-A5F6-0E2CB71D2865}"/>
              </a:ext>
            </a:extLst>
          </p:cNvPr>
          <p:cNvCxnSpPr>
            <a:stCxn id="172" idx="6"/>
          </p:cNvCxnSpPr>
          <p:nvPr/>
        </p:nvCxnSpPr>
        <p:spPr>
          <a:xfrm flipV="1">
            <a:off x="4948188" y="4765553"/>
            <a:ext cx="915880" cy="889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Connettore 2 179">
            <a:extLst>
              <a:ext uri="{FF2B5EF4-FFF2-40B4-BE49-F238E27FC236}">
                <a16:creationId xmlns:a16="http://schemas.microsoft.com/office/drawing/2014/main" id="{110FB790-FC53-4616-A8FC-E59E13C5837D}"/>
              </a:ext>
            </a:extLst>
          </p:cNvPr>
          <p:cNvCxnSpPr>
            <a:stCxn id="172" idx="6"/>
          </p:cNvCxnSpPr>
          <p:nvPr/>
        </p:nvCxnSpPr>
        <p:spPr>
          <a:xfrm flipV="1">
            <a:off x="4948188" y="3876306"/>
            <a:ext cx="915880" cy="1778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nettore 2 180">
            <a:extLst>
              <a:ext uri="{FF2B5EF4-FFF2-40B4-BE49-F238E27FC236}">
                <a16:creationId xmlns:a16="http://schemas.microsoft.com/office/drawing/2014/main" id="{CD1F4048-F335-4D22-AF69-569FF04AFF63}"/>
              </a:ext>
            </a:extLst>
          </p:cNvPr>
          <p:cNvCxnSpPr>
            <a:stCxn id="172" idx="6"/>
          </p:cNvCxnSpPr>
          <p:nvPr/>
        </p:nvCxnSpPr>
        <p:spPr>
          <a:xfrm flipV="1">
            <a:off x="4948188" y="2987059"/>
            <a:ext cx="902564" cy="2667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Connettore 2 181">
            <a:extLst>
              <a:ext uri="{FF2B5EF4-FFF2-40B4-BE49-F238E27FC236}">
                <a16:creationId xmlns:a16="http://schemas.microsoft.com/office/drawing/2014/main" id="{212A6F4B-151B-41ED-9FBC-BE4DEFE5E8F1}"/>
              </a:ext>
            </a:extLst>
          </p:cNvPr>
          <p:cNvCxnSpPr>
            <a:stCxn id="172" idx="6"/>
          </p:cNvCxnSpPr>
          <p:nvPr/>
        </p:nvCxnSpPr>
        <p:spPr>
          <a:xfrm flipV="1">
            <a:off x="4948188" y="2097812"/>
            <a:ext cx="902564" cy="3556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nettore 2 182">
            <a:extLst>
              <a:ext uri="{FF2B5EF4-FFF2-40B4-BE49-F238E27FC236}">
                <a16:creationId xmlns:a16="http://schemas.microsoft.com/office/drawing/2014/main" id="{1F529FE5-6BF3-4FBD-BC84-06A3108B047A}"/>
              </a:ext>
            </a:extLst>
          </p:cNvPr>
          <p:cNvCxnSpPr>
            <a:stCxn id="169" idx="6"/>
          </p:cNvCxnSpPr>
          <p:nvPr/>
        </p:nvCxnSpPr>
        <p:spPr>
          <a:xfrm flipV="1">
            <a:off x="4948188" y="2097812"/>
            <a:ext cx="902564" cy="889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Connettore 2 183">
            <a:extLst>
              <a:ext uri="{FF2B5EF4-FFF2-40B4-BE49-F238E27FC236}">
                <a16:creationId xmlns:a16="http://schemas.microsoft.com/office/drawing/2014/main" id="{3B36EE68-B939-488D-A665-E594BBD6A9B1}"/>
              </a:ext>
            </a:extLst>
          </p:cNvPr>
          <p:cNvCxnSpPr>
            <a:cxnSpLocks/>
            <a:stCxn id="169" idx="6"/>
          </p:cNvCxnSpPr>
          <p:nvPr/>
        </p:nvCxnSpPr>
        <p:spPr>
          <a:xfrm>
            <a:off x="4948188" y="2987059"/>
            <a:ext cx="9025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nettore 2 184">
            <a:extLst>
              <a:ext uri="{FF2B5EF4-FFF2-40B4-BE49-F238E27FC236}">
                <a16:creationId xmlns:a16="http://schemas.microsoft.com/office/drawing/2014/main" id="{789A63DE-789C-466B-8D05-71314533903F}"/>
              </a:ext>
            </a:extLst>
          </p:cNvPr>
          <p:cNvCxnSpPr>
            <a:stCxn id="169" idx="6"/>
          </p:cNvCxnSpPr>
          <p:nvPr/>
        </p:nvCxnSpPr>
        <p:spPr>
          <a:xfrm>
            <a:off x="4948188" y="2987059"/>
            <a:ext cx="915880" cy="889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onnettore 2 185">
            <a:extLst>
              <a:ext uri="{FF2B5EF4-FFF2-40B4-BE49-F238E27FC236}">
                <a16:creationId xmlns:a16="http://schemas.microsoft.com/office/drawing/2014/main" id="{661AB926-7917-4C35-BCAD-9813FFE6E986}"/>
              </a:ext>
            </a:extLst>
          </p:cNvPr>
          <p:cNvCxnSpPr>
            <a:stCxn id="169" idx="6"/>
          </p:cNvCxnSpPr>
          <p:nvPr/>
        </p:nvCxnSpPr>
        <p:spPr>
          <a:xfrm>
            <a:off x="4948188" y="2987059"/>
            <a:ext cx="915880" cy="1778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Connettore 2 186">
            <a:extLst>
              <a:ext uri="{FF2B5EF4-FFF2-40B4-BE49-F238E27FC236}">
                <a16:creationId xmlns:a16="http://schemas.microsoft.com/office/drawing/2014/main" id="{2E702466-CEF1-4B39-A91C-D2A957E2A569}"/>
              </a:ext>
            </a:extLst>
          </p:cNvPr>
          <p:cNvCxnSpPr>
            <a:stCxn id="169" idx="6"/>
          </p:cNvCxnSpPr>
          <p:nvPr/>
        </p:nvCxnSpPr>
        <p:spPr>
          <a:xfrm>
            <a:off x="4948188" y="2987059"/>
            <a:ext cx="902564" cy="2667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Connettore 2 187">
            <a:extLst>
              <a:ext uri="{FF2B5EF4-FFF2-40B4-BE49-F238E27FC236}">
                <a16:creationId xmlns:a16="http://schemas.microsoft.com/office/drawing/2014/main" id="{ECAB586D-E713-458D-A6B9-5DB581AE1A0F}"/>
              </a:ext>
            </a:extLst>
          </p:cNvPr>
          <p:cNvCxnSpPr>
            <a:stCxn id="170" idx="6"/>
          </p:cNvCxnSpPr>
          <p:nvPr/>
        </p:nvCxnSpPr>
        <p:spPr>
          <a:xfrm flipV="1">
            <a:off x="4961504" y="2987059"/>
            <a:ext cx="889248" cy="889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Connettore 2 188">
            <a:extLst>
              <a:ext uri="{FF2B5EF4-FFF2-40B4-BE49-F238E27FC236}">
                <a16:creationId xmlns:a16="http://schemas.microsoft.com/office/drawing/2014/main" id="{95A15601-A23E-43F8-B9E9-225B038473B8}"/>
              </a:ext>
            </a:extLst>
          </p:cNvPr>
          <p:cNvCxnSpPr>
            <a:stCxn id="170" idx="6"/>
          </p:cNvCxnSpPr>
          <p:nvPr/>
        </p:nvCxnSpPr>
        <p:spPr>
          <a:xfrm flipV="1">
            <a:off x="4961504" y="2097812"/>
            <a:ext cx="889248" cy="1778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Connettore 2 189">
            <a:extLst>
              <a:ext uri="{FF2B5EF4-FFF2-40B4-BE49-F238E27FC236}">
                <a16:creationId xmlns:a16="http://schemas.microsoft.com/office/drawing/2014/main" id="{504517C3-9DF3-4F2D-95E2-875D10A26913}"/>
              </a:ext>
            </a:extLst>
          </p:cNvPr>
          <p:cNvCxnSpPr>
            <a:stCxn id="170" idx="6"/>
          </p:cNvCxnSpPr>
          <p:nvPr/>
        </p:nvCxnSpPr>
        <p:spPr>
          <a:xfrm>
            <a:off x="4961504" y="3876306"/>
            <a:ext cx="902564" cy="889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Connettore 2 190">
            <a:extLst>
              <a:ext uri="{FF2B5EF4-FFF2-40B4-BE49-F238E27FC236}">
                <a16:creationId xmlns:a16="http://schemas.microsoft.com/office/drawing/2014/main" id="{973C5BC3-92A0-4841-A426-55417E8A4CB2}"/>
              </a:ext>
            </a:extLst>
          </p:cNvPr>
          <p:cNvCxnSpPr>
            <a:stCxn id="171" idx="6"/>
          </p:cNvCxnSpPr>
          <p:nvPr/>
        </p:nvCxnSpPr>
        <p:spPr>
          <a:xfrm flipV="1">
            <a:off x="4961504" y="3876306"/>
            <a:ext cx="902564" cy="889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nettore 2 191">
            <a:extLst>
              <a:ext uri="{FF2B5EF4-FFF2-40B4-BE49-F238E27FC236}">
                <a16:creationId xmlns:a16="http://schemas.microsoft.com/office/drawing/2014/main" id="{723575FB-068C-4345-9F36-4BE11ADBB054}"/>
              </a:ext>
            </a:extLst>
          </p:cNvPr>
          <p:cNvCxnSpPr>
            <a:stCxn id="170" idx="6"/>
          </p:cNvCxnSpPr>
          <p:nvPr/>
        </p:nvCxnSpPr>
        <p:spPr>
          <a:xfrm>
            <a:off x="4961504" y="3876306"/>
            <a:ext cx="9025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nettore 2 192">
            <a:extLst>
              <a:ext uri="{FF2B5EF4-FFF2-40B4-BE49-F238E27FC236}">
                <a16:creationId xmlns:a16="http://schemas.microsoft.com/office/drawing/2014/main" id="{073F52CA-56CC-41CF-A1D9-0554C84FFD5B}"/>
              </a:ext>
            </a:extLst>
          </p:cNvPr>
          <p:cNvCxnSpPr>
            <a:stCxn id="170" idx="6"/>
          </p:cNvCxnSpPr>
          <p:nvPr/>
        </p:nvCxnSpPr>
        <p:spPr>
          <a:xfrm>
            <a:off x="4961504" y="3876306"/>
            <a:ext cx="889248" cy="1778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nettore 2 193">
            <a:extLst>
              <a:ext uri="{FF2B5EF4-FFF2-40B4-BE49-F238E27FC236}">
                <a16:creationId xmlns:a16="http://schemas.microsoft.com/office/drawing/2014/main" id="{F47B3D81-4BE7-4BF6-8ED8-F88EFF989377}"/>
              </a:ext>
            </a:extLst>
          </p:cNvPr>
          <p:cNvCxnSpPr>
            <a:stCxn id="171" idx="6"/>
          </p:cNvCxnSpPr>
          <p:nvPr/>
        </p:nvCxnSpPr>
        <p:spPr>
          <a:xfrm flipV="1">
            <a:off x="4961504" y="2097812"/>
            <a:ext cx="889248" cy="2667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nettore 2 194">
            <a:extLst>
              <a:ext uri="{FF2B5EF4-FFF2-40B4-BE49-F238E27FC236}">
                <a16:creationId xmlns:a16="http://schemas.microsoft.com/office/drawing/2014/main" id="{88E4A20B-E613-4162-94B1-C086AA2E6687}"/>
              </a:ext>
            </a:extLst>
          </p:cNvPr>
          <p:cNvCxnSpPr>
            <a:stCxn id="171" idx="6"/>
          </p:cNvCxnSpPr>
          <p:nvPr/>
        </p:nvCxnSpPr>
        <p:spPr>
          <a:xfrm flipV="1">
            <a:off x="4961504" y="2987059"/>
            <a:ext cx="889248" cy="1778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Connettore 2 195">
            <a:extLst>
              <a:ext uri="{FF2B5EF4-FFF2-40B4-BE49-F238E27FC236}">
                <a16:creationId xmlns:a16="http://schemas.microsoft.com/office/drawing/2014/main" id="{0E4E1AAF-9474-4307-BBF9-10CD146CD39A}"/>
              </a:ext>
            </a:extLst>
          </p:cNvPr>
          <p:cNvCxnSpPr>
            <a:stCxn id="171" idx="6"/>
          </p:cNvCxnSpPr>
          <p:nvPr/>
        </p:nvCxnSpPr>
        <p:spPr>
          <a:xfrm>
            <a:off x="4961504" y="4765553"/>
            <a:ext cx="9025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Connettore 2 196">
            <a:extLst>
              <a:ext uri="{FF2B5EF4-FFF2-40B4-BE49-F238E27FC236}">
                <a16:creationId xmlns:a16="http://schemas.microsoft.com/office/drawing/2014/main" id="{E3CC7FB0-9F18-4E73-8A01-A61CD9CCED94}"/>
              </a:ext>
            </a:extLst>
          </p:cNvPr>
          <p:cNvCxnSpPr>
            <a:stCxn id="171" idx="6"/>
          </p:cNvCxnSpPr>
          <p:nvPr/>
        </p:nvCxnSpPr>
        <p:spPr>
          <a:xfrm>
            <a:off x="4961504" y="4765553"/>
            <a:ext cx="889248" cy="889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Connettore 197">
            <a:extLst>
              <a:ext uri="{FF2B5EF4-FFF2-40B4-BE49-F238E27FC236}">
                <a16:creationId xmlns:a16="http://schemas.microsoft.com/office/drawing/2014/main" id="{A8ACD02B-5829-492F-A785-B782856062DF}"/>
              </a:ext>
            </a:extLst>
          </p:cNvPr>
          <p:cNvSpPr/>
          <p:nvPr/>
        </p:nvSpPr>
        <p:spPr>
          <a:xfrm>
            <a:off x="3136634" y="1869212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199" name="Connettore 198">
            <a:extLst>
              <a:ext uri="{FF2B5EF4-FFF2-40B4-BE49-F238E27FC236}">
                <a16:creationId xmlns:a16="http://schemas.microsoft.com/office/drawing/2014/main" id="{52D6363E-62D3-44D7-80CE-EAD29B2F5A61}"/>
              </a:ext>
            </a:extLst>
          </p:cNvPr>
          <p:cNvSpPr/>
          <p:nvPr/>
        </p:nvSpPr>
        <p:spPr>
          <a:xfrm>
            <a:off x="3136634" y="2758459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00" name="Connettore 199">
            <a:extLst>
              <a:ext uri="{FF2B5EF4-FFF2-40B4-BE49-F238E27FC236}">
                <a16:creationId xmlns:a16="http://schemas.microsoft.com/office/drawing/2014/main" id="{F2D6497F-D04D-410E-A862-2AD70EFDA9F3}"/>
              </a:ext>
            </a:extLst>
          </p:cNvPr>
          <p:cNvSpPr/>
          <p:nvPr/>
        </p:nvSpPr>
        <p:spPr>
          <a:xfrm>
            <a:off x="3149950" y="3647706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01" name="Connettore 200">
            <a:extLst>
              <a:ext uri="{FF2B5EF4-FFF2-40B4-BE49-F238E27FC236}">
                <a16:creationId xmlns:a16="http://schemas.microsoft.com/office/drawing/2014/main" id="{F116502F-3928-4D85-9DA0-D5347B94CC9A}"/>
              </a:ext>
            </a:extLst>
          </p:cNvPr>
          <p:cNvSpPr/>
          <p:nvPr/>
        </p:nvSpPr>
        <p:spPr>
          <a:xfrm>
            <a:off x="3149950" y="4536953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sp>
        <p:nvSpPr>
          <p:cNvPr id="202" name="Connettore 201">
            <a:extLst>
              <a:ext uri="{FF2B5EF4-FFF2-40B4-BE49-F238E27FC236}">
                <a16:creationId xmlns:a16="http://schemas.microsoft.com/office/drawing/2014/main" id="{3EBA8113-00E7-4088-9E3C-DCCCCFFDED59}"/>
              </a:ext>
            </a:extLst>
          </p:cNvPr>
          <p:cNvSpPr/>
          <p:nvPr/>
        </p:nvSpPr>
        <p:spPr>
          <a:xfrm>
            <a:off x="3136634" y="5426200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cxnSp>
        <p:nvCxnSpPr>
          <p:cNvPr id="203" name="Connettore 2 202">
            <a:extLst>
              <a:ext uri="{FF2B5EF4-FFF2-40B4-BE49-F238E27FC236}">
                <a16:creationId xmlns:a16="http://schemas.microsoft.com/office/drawing/2014/main" id="{99F64FC4-748D-47EA-B3B1-4680530FE05C}"/>
              </a:ext>
            </a:extLst>
          </p:cNvPr>
          <p:cNvCxnSpPr>
            <a:stCxn id="198" idx="6"/>
          </p:cNvCxnSpPr>
          <p:nvPr/>
        </p:nvCxnSpPr>
        <p:spPr>
          <a:xfrm>
            <a:off x="3593834" y="2097812"/>
            <a:ext cx="9025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Connettore 2 203">
            <a:extLst>
              <a:ext uri="{FF2B5EF4-FFF2-40B4-BE49-F238E27FC236}">
                <a16:creationId xmlns:a16="http://schemas.microsoft.com/office/drawing/2014/main" id="{2B55BBDC-8E65-4622-AD43-81EF71081EB0}"/>
              </a:ext>
            </a:extLst>
          </p:cNvPr>
          <p:cNvCxnSpPr>
            <a:stCxn id="198" idx="6"/>
          </p:cNvCxnSpPr>
          <p:nvPr/>
        </p:nvCxnSpPr>
        <p:spPr>
          <a:xfrm>
            <a:off x="3593834" y="2097812"/>
            <a:ext cx="902564" cy="889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ttore 2 204">
            <a:extLst>
              <a:ext uri="{FF2B5EF4-FFF2-40B4-BE49-F238E27FC236}">
                <a16:creationId xmlns:a16="http://schemas.microsoft.com/office/drawing/2014/main" id="{DECB2B9C-5018-469C-844A-D7853C0425CE}"/>
              </a:ext>
            </a:extLst>
          </p:cNvPr>
          <p:cNvCxnSpPr>
            <a:stCxn id="198" idx="6"/>
          </p:cNvCxnSpPr>
          <p:nvPr/>
        </p:nvCxnSpPr>
        <p:spPr>
          <a:xfrm>
            <a:off x="3593834" y="2097812"/>
            <a:ext cx="915880" cy="1778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nettore 2 205">
            <a:extLst>
              <a:ext uri="{FF2B5EF4-FFF2-40B4-BE49-F238E27FC236}">
                <a16:creationId xmlns:a16="http://schemas.microsoft.com/office/drawing/2014/main" id="{F0743309-002F-4635-AD5A-7148143608DF}"/>
              </a:ext>
            </a:extLst>
          </p:cNvPr>
          <p:cNvCxnSpPr>
            <a:stCxn id="198" idx="6"/>
          </p:cNvCxnSpPr>
          <p:nvPr/>
        </p:nvCxnSpPr>
        <p:spPr>
          <a:xfrm>
            <a:off x="3593834" y="2097812"/>
            <a:ext cx="915880" cy="2667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Connettore 2 206">
            <a:extLst>
              <a:ext uri="{FF2B5EF4-FFF2-40B4-BE49-F238E27FC236}">
                <a16:creationId xmlns:a16="http://schemas.microsoft.com/office/drawing/2014/main" id="{9303D2E2-08DA-4109-9D7C-367CCA8AE85D}"/>
              </a:ext>
            </a:extLst>
          </p:cNvPr>
          <p:cNvCxnSpPr>
            <a:stCxn id="198" idx="6"/>
          </p:cNvCxnSpPr>
          <p:nvPr/>
        </p:nvCxnSpPr>
        <p:spPr>
          <a:xfrm>
            <a:off x="3593834" y="2097812"/>
            <a:ext cx="902564" cy="3556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Connettore 2 207">
            <a:extLst>
              <a:ext uri="{FF2B5EF4-FFF2-40B4-BE49-F238E27FC236}">
                <a16:creationId xmlns:a16="http://schemas.microsoft.com/office/drawing/2014/main" id="{AA95A3AE-8E54-4A65-BA24-7F1164738B4D}"/>
              </a:ext>
            </a:extLst>
          </p:cNvPr>
          <p:cNvCxnSpPr>
            <a:stCxn id="202" idx="6"/>
          </p:cNvCxnSpPr>
          <p:nvPr/>
        </p:nvCxnSpPr>
        <p:spPr>
          <a:xfrm>
            <a:off x="3593834" y="5654800"/>
            <a:ext cx="9025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nettore 2 208">
            <a:extLst>
              <a:ext uri="{FF2B5EF4-FFF2-40B4-BE49-F238E27FC236}">
                <a16:creationId xmlns:a16="http://schemas.microsoft.com/office/drawing/2014/main" id="{0FF9084F-B7E5-4CBB-BA0B-536A250724B3}"/>
              </a:ext>
            </a:extLst>
          </p:cNvPr>
          <p:cNvCxnSpPr>
            <a:stCxn id="202" idx="6"/>
          </p:cNvCxnSpPr>
          <p:nvPr/>
        </p:nvCxnSpPr>
        <p:spPr>
          <a:xfrm flipV="1">
            <a:off x="3593834" y="4765553"/>
            <a:ext cx="915880" cy="889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Connettore 2 209">
            <a:extLst>
              <a:ext uri="{FF2B5EF4-FFF2-40B4-BE49-F238E27FC236}">
                <a16:creationId xmlns:a16="http://schemas.microsoft.com/office/drawing/2014/main" id="{97BBF29E-FBAC-4DE6-B03F-BD3E8201D0CA}"/>
              </a:ext>
            </a:extLst>
          </p:cNvPr>
          <p:cNvCxnSpPr>
            <a:stCxn id="202" idx="6"/>
          </p:cNvCxnSpPr>
          <p:nvPr/>
        </p:nvCxnSpPr>
        <p:spPr>
          <a:xfrm flipV="1">
            <a:off x="3593834" y="3876306"/>
            <a:ext cx="915880" cy="1778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Connettore 2 210">
            <a:extLst>
              <a:ext uri="{FF2B5EF4-FFF2-40B4-BE49-F238E27FC236}">
                <a16:creationId xmlns:a16="http://schemas.microsoft.com/office/drawing/2014/main" id="{BF2C4600-892F-477E-AF1C-2F35BA5D3A08}"/>
              </a:ext>
            </a:extLst>
          </p:cNvPr>
          <p:cNvCxnSpPr>
            <a:stCxn id="202" idx="6"/>
          </p:cNvCxnSpPr>
          <p:nvPr/>
        </p:nvCxnSpPr>
        <p:spPr>
          <a:xfrm flipV="1">
            <a:off x="3593834" y="2987059"/>
            <a:ext cx="902564" cy="2667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ttore 2 211">
            <a:extLst>
              <a:ext uri="{FF2B5EF4-FFF2-40B4-BE49-F238E27FC236}">
                <a16:creationId xmlns:a16="http://schemas.microsoft.com/office/drawing/2014/main" id="{AE235990-AF71-4E77-8DD0-AE663FA83034}"/>
              </a:ext>
            </a:extLst>
          </p:cNvPr>
          <p:cNvCxnSpPr>
            <a:stCxn id="202" idx="6"/>
          </p:cNvCxnSpPr>
          <p:nvPr/>
        </p:nvCxnSpPr>
        <p:spPr>
          <a:xfrm flipV="1">
            <a:off x="3593834" y="2097812"/>
            <a:ext cx="902564" cy="3556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Connettore 2 212">
            <a:extLst>
              <a:ext uri="{FF2B5EF4-FFF2-40B4-BE49-F238E27FC236}">
                <a16:creationId xmlns:a16="http://schemas.microsoft.com/office/drawing/2014/main" id="{2AE88488-4EEC-4095-BC3B-DB8B1A04BA9E}"/>
              </a:ext>
            </a:extLst>
          </p:cNvPr>
          <p:cNvCxnSpPr>
            <a:stCxn id="199" idx="6"/>
          </p:cNvCxnSpPr>
          <p:nvPr/>
        </p:nvCxnSpPr>
        <p:spPr>
          <a:xfrm flipV="1">
            <a:off x="3593834" y="2097812"/>
            <a:ext cx="902564" cy="889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nettore 2 213">
            <a:extLst>
              <a:ext uri="{FF2B5EF4-FFF2-40B4-BE49-F238E27FC236}">
                <a16:creationId xmlns:a16="http://schemas.microsoft.com/office/drawing/2014/main" id="{5A7DBF90-9564-45F4-AEAF-B4C6275963C8}"/>
              </a:ext>
            </a:extLst>
          </p:cNvPr>
          <p:cNvCxnSpPr>
            <a:cxnSpLocks/>
            <a:stCxn id="199" idx="6"/>
          </p:cNvCxnSpPr>
          <p:nvPr/>
        </p:nvCxnSpPr>
        <p:spPr>
          <a:xfrm>
            <a:off x="3593834" y="2987059"/>
            <a:ext cx="9025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Connettore 2 214">
            <a:extLst>
              <a:ext uri="{FF2B5EF4-FFF2-40B4-BE49-F238E27FC236}">
                <a16:creationId xmlns:a16="http://schemas.microsoft.com/office/drawing/2014/main" id="{2A0A8727-3806-4EA3-B37D-3B6B1A3C82E7}"/>
              </a:ext>
            </a:extLst>
          </p:cNvPr>
          <p:cNvCxnSpPr>
            <a:stCxn id="199" idx="6"/>
          </p:cNvCxnSpPr>
          <p:nvPr/>
        </p:nvCxnSpPr>
        <p:spPr>
          <a:xfrm>
            <a:off x="3593834" y="2987059"/>
            <a:ext cx="915880" cy="889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Connettore 2 215">
            <a:extLst>
              <a:ext uri="{FF2B5EF4-FFF2-40B4-BE49-F238E27FC236}">
                <a16:creationId xmlns:a16="http://schemas.microsoft.com/office/drawing/2014/main" id="{A235E1D8-EEF5-49A7-A979-053EA7A94529}"/>
              </a:ext>
            </a:extLst>
          </p:cNvPr>
          <p:cNvCxnSpPr>
            <a:stCxn id="199" idx="6"/>
          </p:cNvCxnSpPr>
          <p:nvPr/>
        </p:nvCxnSpPr>
        <p:spPr>
          <a:xfrm>
            <a:off x="3593834" y="2987059"/>
            <a:ext cx="915880" cy="1778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Connettore 2 216">
            <a:extLst>
              <a:ext uri="{FF2B5EF4-FFF2-40B4-BE49-F238E27FC236}">
                <a16:creationId xmlns:a16="http://schemas.microsoft.com/office/drawing/2014/main" id="{D6C4F56D-AD21-427B-A1E4-D229A1537FFB}"/>
              </a:ext>
            </a:extLst>
          </p:cNvPr>
          <p:cNvCxnSpPr>
            <a:stCxn id="199" idx="6"/>
          </p:cNvCxnSpPr>
          <p:nvPr/>
        </p:nvCxnSpPr>
        <p:spPr>
          <a:xfrm>
            <a:off x="3593834" y="2987059"/>
            <a:ext cx="902564" cy="2667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nettore 2 217">
            <a:extLst>
              <a:ext uri="{FF2B5EF4-FFF2-40B4-BE49-F238E27FC236}">
                <a16:creationId xmlns:a16="http://schemas.microsoft.com/office/drawing/2014/main" id="{5B7681BB-0AA2-4359-89E9-903F4983C947}"/>
              </a:ext>
            </a:extLst>
          </p:cNvPr>
          <p:cNvCxnSpPr>
            <a:stCxn id="200" idx="6"/>
          </p:cNvCxnSpPr>
          <p:nvPr/>
        </p:nvCxnSpPr>
        <p:spPr>
          <a:xfrm flipV="1">
            <a:off x="3607150" y="2987059"/>
            <a:ext cx="889248" cy="889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Connettore 2 218">
            <a:extLst>
              <a:ext uri="{FF2B5EF4-FFF2-40B4-BE49-F238E27FC236}">
                <a16:creationId xmlns:a16="http://schemas.microsoft.com/office/drawing/2014/main" id="{3E0C4F2B-BAD1-46AF-AAF9-D8BF77F32FF2}"/>
              </a:ext>
            </a:extLst>
          </p:cNvPr>
          <p:cNvCxnSpPr>
            <a:stCxn id="200" idx="6"/>
          </p:cNvCxnSpPr>
          <p:nvPr/>
        </p:nvCxnSpPr>
        <p:spPr>
          <a:xfrm flipV="1">
            <a:off x="3607150" y="2097812"/>
            <a:ext cx="889248" cy="1778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Connettore 2 219">
            <a:extLst>
              <a:ext uri="{FF2B5EF4-FFF2-40B4-BE49-F238E27FC236}">
                <a16:creationId xmlns:a16="http://schemas.microsoft.com/office/drawing/2014/main" id="{7DAA63E1-63B9-4264-B92B-E602251FAA61}"/>
              </a:ext>
            </a:extLst>
          </p:cNvPr>
          <p:cNvCxnSpPr>
            <a:stCxn id="200" idx="6"/>
          </p:cNvCxnSpPr>
          <p:nvPr/>
        </p:nvCxnSpPr>
        <p:spPr>
          <a:xfrm>
            <a:off x="3607150" y="3876306"/>
            <a:ext cx="902564" cy="889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Connettore 2 220">
            <a:extLst>
              <a:ext uri="{FF2B5EF4-FFF2-40B4-BE49-F238E27FC236}">
                <a16:creationId xmlns:a16="http://schemas.microsoft.com/office/drawing/2014/main" id="{D336317B-0DF0-4DB3-8299-D266A1CC99B1}"/>
              </a:ext>
            </a:extLst>
          </p:cNvPr>
          <p:cNvCxnSpPr>
            <a:stCxn id="201" idx="6"/>
          </p:cNvCxnSpPr>
          <p:nvPr/>
        </p:nvCxnSpPr>
        <p:spPr>
          <a:xfrm flipV="1">
            <a:off x="3607150" y="3876306"/>
            <a:ext cx="902564" cy="889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Connettore 2 221">
            <a:extLst>
              <a:ext uri="{FF2B5EF4-FFF2-40B4-BE49-F238E27FC236}">
                <a16:creationId xmlns:a16="http://schemas.microsoft.com/office/drawing/2014/main" id="{36BFC94A-C3DE-4C35-B9E9-9E63D622C65E}"/>
              </a:ext>
            </a:extLst>
          </p:cNvPr>
          <p:cNvCxnSpPr>
            <a:stCxn id="200" idx="6"/>
          </p:cNvCxnSpPr>
          <p:nvPr/>
        </p:nvCxnSpPr>
        <p:spPr>
          <a:xfrm>
            <a:off x="3607150" y="3876306"/>
            <a:ext cx="9025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nettore 2 222">
            <a:extLst>
              <a:ext uri="{FF2B5EF4-FFF2-40B4-BE49-F238E27FC236}">
                <a16:creationId xmlns:a16="http://schemas.microsoft.com/office/drawing/2014/main" id="{AC8C58BF-0511-4792-8AA6-260BE0B3AFFE}"/>
              </a:ext>
            </a:extLst>
          </p:cNvPr>
          <p:cNvCxnSpPr>
            <a:stCxn id="200" idx="6"/>
          </p:cNvCxnSpPr>
          <p:nvPr/>
        </p:nvCxnSpPr>
        <p:spPr>
          <a:xfrm>
            <a:off x="3607150" y="3876306"/>
            <a:ext cx="889248" cy="1778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Connettore 2 223">
            <a:extLst>
              <a:ext uri="{FF2B5EF4-FFF2-40B4-BE49-F238E27FC236}">
                <a16:creationId xmlns:a16="http://schemas.microsoft.com/office/drawing/2014/main" id="{84379E27-798F-444D-97A8-96FFB5AF0E51}"/>
              </a:ext>
            </a:extLst>
          </p:cNvPr>
          <p:cNvCxnSpPr>
            <a:stCxn id="201" idx="6"/>
          </p:cNvCxnSpPr>
          <p:nvPr/>
        </p:nvCxnSpPr>
        <p:spPr>
          <a:xfrm flipV="1">
            <a:off x="3607150" y="2097812"/>
            <a:ext cx="889248" cy="2667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Connettore 2 224">
            <a:extLst>
              <a:ext uri="{FF2B5EF4-FFF2-40B4-BE49-F238E27FC236}">
                <a16:creationId xmlns:a16="http://schemas.microsoft.com/office/drawing/2014/main" id="{1CF0495A-BE07-475F-9A49-7A5010E644A6}"/>
              </a:ext>
            </a:extLst>
          </p:cNvPr>
          <p:cNvCxnSpPr>
            <a:stCxn id="201" idx="6"/>
          </p:cNvCxnSpPr>
          <p:nvPr/>
        </p:nvCxnSpPr>
        <p:spPr>
          <a:xfrm flipV="1">
            <a:off x="3607150" y="2987059"/>
            <a:ext cx="889248" cy="1778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Connettore 2 225">
            <a:extLst>
              <a:ext uri="{FF2B5EF4-FFF2-40B4-BE49-F238E27FC236}">
                <a16:creationId xmlns:a16="http://schemas.microsoft.com/office/drawing/2014/main" id="{CA2B7CF5-720E-4BC2-8DFE-CA5E93DE8F46}"/>
              </a:ext>
            </a:extLst>
          </p:cNvPr>
          <p:cNvCxnSpPr>
            <a:stCxn id="201" idx="6"/>
          </p:cNvCxnSpPr>
          <p:nvPr/>
        </p:nvCxnSpPr>
        <p:spPr>
          <a:xfrm>
            <a:off x="3607150" y="4765553"/>
            <a:ext cx="9025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Connettore 2 226">
            <a:extLst>
              <a:ext uri="{FF2B5EF4-FFF2-40B4-BE49-F238E27FC236}">
                <a16:creationId xmlns:a16="http://schemas.microsoft.com/office/drawing/2014/main" id="{502A1AF7-9362-4749-97DE-AC7A17682B69}"/>
              </a:ext>
            </a:extLst>
          </p:cNvPr>
          <p:cNvCxnSpPr>
            <a:stCxn id="201" idx="6"/>
          </p:cNvCxnSpPr>
          <p:nvPr/>
        </p:nvCxnSpPr>
        <p:spPr>
          <a:xfrm>
            <a:off x="3607150" y="4765553"/>
            <a:ext cx="889248" cy="8892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Connettore 2 228">
            <a:extLst>
              <a:ext uri="{FF2B5EF4-FFF2-40B4-BE49-F238E27FC236}">
                <a16:creationId xmlns:a16="http://schemas.microsoft.com/office/drawing/2014/main" id="{43D63AAF-72DE-482B-942E-AFAE239D88AE}"/>
              </a:ext>
            </a:extLst>
          </p:cNvPr>
          <p:cNvCxnSpPr>
            <a:endCxn id="198" idx="2"/>
          </p:cNvCxnSpPr>
          <p:nvPr/>
        </p:nvCxnSpPr>
        <p:spPr>
          <a:xfrm>
            <a:off x="1933575" y="2097812"/>
            <a:ext cx="120305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0" name="Connettore 2 229">
            <a:extLst>
              <a:ext uri="{FF2B5EF4-FFF2-40B4-BE49-F238E27FC236}">
                <a16:creationId xmlns:a16="http://schemas.microsoft.com/office/drawing/2014/main" id="{A3725164-B532-4571-839C-0FF16D66CB1B}"/>
              </a:ext>
            </a:extLst>
          </p:cNvPr>
          <p:cNvCxnSpPr/>
          <p:nvPr/>
        </p:nvCxnSpPr>
        <p:spPr>
          <a:xfrm>
            <a:off x="1933575" y="2987059"/>
            <a:ext cx="120305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1" name="Connettore 2 230">
            <a:extLst>
              <a:ext uri="{FF2B5EF4-FFF2-40B4-BE49-F238E27FC236}">
                <a16:creationId xmlns:a16="http://schemas.microsoft.com/office/drawing/2014/main" id="{F382A0DD-8E79-419C-BBB0-032BB1886345}"/>
              </a:ext>
            </a:extLst>
          </p:cNvPr>
          <p:cNvCxnSpPr/>
          <p:nvPr/>
        </p:nvCxnSpPr>
        <p:spPr>
          <a:xfrm>
            <a:off x="1933575" y="3869093"/>
            <a:ext cx="120305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2" name="Connettore 2 231">
            <a:extLst>
              <a:ext uri="{FF2B5EF4-FFF2-40B4-BE49-F238E27FC236}">
                <a16:creationId xmlns:a16="http://schemas.microsoft.com/office/drawing/2014/main" id="{8BE2A80B-4A69-4F24-80FB-F69EA5B77B7F}"/>
              </a:ext>
            </a:extLst>
          </p:cNvPr>
          <p:cNvCxnSpPr/>
          <p:nvPr/>
        </p:nvCxnSpPr>
        <p:spPr>
          <a:xfrm>
            <a:off x="1946891" y="4765553"/>
            <a:ext cx="120305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3" name="Connettore 2 232">
            <a:extLst>
              <a:ext uri="{FF2B5EF4-FFF2-40B4-BE49-F238E27FC236}">
                <a16:creationId xmlns:a16="http://schemas.microsoft.com/office/drawing/2014/main" id="{2C14EA01-C373-4F77-AEC6-10DCC2840822}"/>
              </a:ext>
            </a:extLst>
          </p:cNvPr>
          <p:cNvCxnSpPr/>
          <p:nvPr/>
        </p:nvCxnSpPr>
        <p:spPr>
          <a:xfrm>
            <a:off x="1933575" y="5666637"/>
            <a:ext cx="120305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4" name="Connettore 2 233">
            <a:extLst>
              <a:ext uri="{FF2B5EF4-FFF2-40B4-BE49-F238E27FC236}">
                <a16:creationId xmlns:a16="http://schemas.microsoft.com/office/drawing/2014/main" id="{488F7B6F-1747-45A6-A407-FCCD9651FC13}"/>
              </a:ext>
            </a:extLst>
          </p:cNvPr>
          <p:cNvCxnSpPr/>
          <p:nvPr/>
        </p:nvCxnSpPr>
        <p:spPr>
          <a:xfrm>
            <a:off x="10137472" y="3852262"/>
            <a:ext cx="120305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40" name="Connettore 239">
            <a:extLst>
              <a:ext uri="{FF2B5EF4-FFF2-40B4-BE49-F238E27FC236}">
                <a16:creationId xmlns:a16="http://schemas.microsoft.com/office/drawing/2014/main" id="{412991B3-2A7B-49DA-958E-8BAB8349F5AE}"/>
              </a:ext>
            </a:extLst>
          </p:cNvPr>
          <p:cNvSpPr/>
          <p:nvPr/>
        </p:nvSpPr>
        <p:spPr>
          <a:xfrm>
            <a:off x="9680272" y="3623662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u="sng"/>
          </a:p>
        </p:txBody>
      </p:sp>
      <p:cxnSp>
        <p:nvCxnSpPr>
          <p:cNvPr id="242" name="Connettore 2 241">
            <a:extLst>
              <a:ext uri="{FF2B5EF4-FFF2-40B4-BE49-F238E27FC236}">
                <a16:creationId xmlns:a16="http://schemas.microsoft.com/office/drawing/2014/main" id="{2FF542A4-F00D-4C70-A991-E19BE28A8B80}"/>
              </a:ext>
            </a:extLst>
          </p:cNvPr>
          <p:cNvCxnSpPr>
            <a:stCxn id="14" idx="6"/>
            <a:endCxn id="240" idx="2"/>
          </p:cNvCxnSpPr>
          <p:nvPr/>
        </p:nvCxnSpPr>
        <p:spPr>
          <a:xfrm>
            <a:off x="9227508" y="3396172"/>
            <a:ext cx="452764" cy="4560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Connettore 2 243">
            <a:extLst>
              <a:ext uri="{FF2B5EF4-FFF2-40B4-BE49-F238E27FC236}">
                <a16:creationId xmlns:a16="http://schemas.microsoft.com/office/drawing/2014/main" id="{AB077E72-CC03-404B-B329-36963AB584D9}"/>
              </a:ext>
            </a:extLst>
          </p:cNvPr>
          <p:cNvCxnSpPr>
            <a:stCxn id="15" idx="6"/>
            <a:endCxn id="240" idx="2"/>
          </p:cNvCxnSpPr>
          <p:nvPr/>
        </p:nvCxnSpPr>
        <p:spPr>
          <a:xfrm flipV="1">
            <a:off x="9227508" y="3852262"/>
            <a:ext cx="452764" cy="481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" name="Titolo 1">
            <a:extLst>
              <a:ext uri="{FF2B5EF4-FFF2-40B4-BE49-F238E27FC236}">
                <a16:creationId xmlns:a16="http://schemas.microsoft.com/office/drawing/2014/main" id="{EFC47D08-DD13-4EF4-8B25-183F3F788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12" y="365125"/>
            <a:ext cx="11039976" cy="1325563"/>
          </a:xfrm>
        </p:spPr>
        <p:txBody>
          <a:bodyPr>
            <a:normAutofit/>
          </a:bodyPr>
          <a:lstStyle/>
          <a:p>
            <a:pPr algn="ctr"/>
            <a:r>
              <a:rPr lang="it-IT" sz="3200" b="1" dirty="0">
                <a:latin typeface="Amasis MT Pro" panose="02040504050005020304" pitchFamily="18" charset="0"/>
              </a:rPr>
              <a:t>Feed-</a:t>
            </a:r>
            <a:r>
              <a:rPr lang="it-IT" sz="3200" b="1" dirty="0" err="1">
                <a:latin typeface="Amasis MT Pro" panose="02040504050005020304" pitchFamily="18" charset="0"/>
              </a:rPr>
              <a:t>forward</a:t>
            </a:r>
            <a:r>
              <a:rPr lang="it-IT" sz="3200" b="1" dirty="0">
                <a:latin typeface="Amasis MT Pro" panose="02040504050005020304" pitchFamily="18" charset="0"/>
              </a:rPr>
              <a:t> </a:t>
            </a:r>
            <a:r>
              <a:rPr lang="it-IT" sz="3200" b="1" dirty="0" err="1">
                <a:latin typeface="Amasis MT Pro" panose="02040504050005020304" pitchFamily="18" charset="0"/>
              </a:rPr>
              <a:t>neural</a:t>
            </a:r>
            <a:r>
              <a:rPr lang="it-IT" sz="3200" b="1" dirty="0">
                <a:latin typeface="Amasis MT Pro" panose="02040504050005020304" pitchFamily="18" charset="0"/>
              </a:rPr>
              <a:t> network</a:t>
            </a:r>
            <a:endParaRPr lang="en-GB" sz="3200" b="1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1106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835F30-9CE1-44E3-A795-1229F4425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err="1">
                <a:latin typeface="Amasis MT Pro" panose="02040504050005020304" pitchFamily="18" charset="0"/>
              </a:rPr>
              <a:t>Further</a:t>
            </a:r>
            <a:r>
              <a:rPr lang="it-IT" b="1" dirty="0">
                <a:latin typeface="Amasis MT Pro" panose="02040504050005020304" pitchFamily="18" charset="0"/>
              </a:rPr>
              <a:t> NN </a:t>
            </a:r>
            <a:r>
              <a:rPr lang="it-IT" b="1" dirty="0" err="1">
                <a:latin typeface="Amasis MT Pro" panose="02040504050005020304" pitchFamily="18" charset="0"/>
              </a:rPr>
              <a:t>improvements</a:t>
            </a:r>
            <a:endParaRPr lang="en-GB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A0310B6-329B-41BA-B9C5-833DE3F83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956" y="1952125"/>
            <a:ext cx="5020844" cy="358519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28581C6-A70F-4675-A515-DAF4583AD9B0}"/>
              </a:ext>
            </a:extLst>
          </p:cNvPr>
          <p:cNvSpPr txBox="1"/>
          <p:nvPr/>
        </p:nvSpPr>
        <p:spPr>
          <a:xfrm>
            <a:off x="649787" y="2929115"/>
            <a:ext cx="56831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GB" sz="2000" dirty="0">
                <a:latin typeface="Amasis MT Pro" panose="02040504050005020304" pitchFamily="18" charset="0"/>
              </a:rPr>
              <a:t>Dropout is a regularization techniques If well tuned it prevents overfitting, increasing performances. The network could need more epochs to be trained properly but it will be more able to generalize!</a:t>
            </a:r>
            <a:endParaRPr lang="it-IT" sz="2000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848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835F30-9CE1-44E3-A795-1229F4425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err="1">
                <a:latin typeface="Amasis MT Pro" panose="02040504050005020304" pitchFamily="18" charset="0"/>
              </a:rPr>
              <a:t>Today’s</a:t>
            </a:r>
            <a:r>
              <a:rPr lang="it-IT" b="1" dirty="0">
                <a:latin typeface="Amasis MT Pro" panose="02040504050005020304" pitchFamily="18" charset="0"/>
              </a:rPr>
              <a:t> challenges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5187D5B-AAA5-4752-9EF5-8FF7E3D83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it-IT" sz="2400" u="sng" dirty="0">
                <a:latin typeface="Amasis MT Pro" panose="02040504050005020304" pitchFamily="18" charset="0"/>
              </a:rPr>
              <a:t>Black box </a:t>
            </a:r>
            <a:r>
              <a:rPr lang="it-IT" sz="2400" u="sng" dirty="0" err="1">
                <a:latin typeface="Amasis MT Pro" panose="02040504050005020304" pitchFamily="18" charset="0"/>
              </a:rPr>
              <a:t>problem</a:t>
            </a:r>
            <a:r>
              <a:rPr lang="it-IT" sz="2400" dirty="0">
                <a:latin typeface="Amasis MT Pro" panose="02040504050005020304" pitchFamily="18" charset="0"/>
              </a:rPr>
              <a:t> – AI </a:t>
            </a:r>
            <a:r>
              <a:rPr lang="it-IT" sz="2400" dirty="0" err="1">
                <a:latin typeface="Amasis MT Pro" panose="02040504050005020304" pitchFamily="18" charset="0"/>
              </a:rPr>
              <a:t>explainability</a:t>
            </a:r>
            <a:r>
              <a:rPr lang="it-IT" sz="2400" dirty="0">
                <a:latin typeface="Amasis MT Pro" panose="02040504050005020304" pitchFamily="18" charset="0"/>
              </a:rPr>
              <a:t> (for </a:t>
            </a:r>
            <a:r>
              <a:rPr lang="it-IT" sz="2400" dirty="0" err="1">
                <a:latin typeface="Amasis MT Pro" panose="02040504050005020304" pitchFamily="18" charset="0"/>
              </a:rPr>
              <a:t>example</a:t>
            </a:r>
            <a:r>
              <a:rPr lang="it-IT" sz="2400" dirty="0">
                <a:latin typeface="Amasis MT Pro" panose="02040504050005020304" pitchFamily="18" charset="0"/>
              </a:rPr>
              <a:t> SHAP, </a:t>
            </a:r>
            <a:r>
              <a:rPr lang="it-IT" sz="2400" dirty="0" err="1">
                <a:latin typeface="Amasis MT Pro" panose="02040504050005020304" pitchFamily="18" charset="0"/>
              </a:rPr>
              <a:t>based</a:t>
            </a:r>
            <a:r>
              <a:rPr lang="it-IT" sz="2400" dirty="0">
                <a:latin typeface="Amasis MT Pro" panose="02040504050005020304" pitchFamily="18" charset="0"/>
              </a:rPr>
              <a:t> on </a:t>
            </a:r>
            <a:r>
              <a:rPr lang="it-IT" sz="2400" dirty="0" err="1">
                <a:latin typeface="Amasis MT Pro" panose="02040504050005020304" pitchFamily="18" charset="0"/>
              </a:rPr>
              <a:t>Shapley</a:t>
            </a:r>
            <a:r>
              <a:rPr lang="it-IT" sz="2400" dirty="0">
                <a:latin typeface="Amasis MT Pro" panose="02040504050005020304" pitchFamily="18" charset="0"/>
              </a:rPr>
              <a:t> </a:t>
            </a:r>
            <a:r>
              <a:rPr lang="it-IT" sz="2400" dirty="0" err="1">
                <a:latin typeface="Amasis MT Pro" panose="02040504050005020304" pitchFamily="18" charset="0"/>
              </a:rPr>
              <a:t>values</a:t>
            </a:r>
            <a:r>
              <a:rPr lang="it-IT" sz="2400" dirty="0">
                <a:latin typeface="Amasis MT Pro" panose="02040504050005020304" pitchFamily="18" charset="0"/>
              </a:rPr>
              <a:t> – game theory)</a:t>
            </a:r>
          </a:p>
          <a:p>
            <a:pPr marL="0" indent="0" algn="just">
              <a:buNone/>
            </a:pPr>
            <a:endParaRPr lang="it-IT" sz="2400" dirty="0">
              <a:latin typeface="Amasis MT Pro" panose="02040504050005020304" pitchFamily="18" charset="0"/>
            </a:endParaRPr>
          </a:p>
          <a:p>
            <a:pPr marL="0" indent="0" algn="just">
              <a:buNone/>
            </a:pPr>
            <a:r>
              <a:rPr lang="it-IT" sz="2400" u="sng" dirty="0">
                <a:latin typeface="Amasis MT Pro" panose="02040504050005020304" pitchFamily="18" charset="0"/>
              </a:rPr>
              <a:t>Time </a:t>
            </a:r>
            <a:r>
              <a:rPr lang="it-IT" sz="2400" u="sng" dirty="0" err="1">
                <a:latin typeface="Amasis MT Pro" panose="02040504050005020304" pitchFamily="18" charset="0"/>
              </a:rPr>
              <a:t>consuming</a:t>
            </a:r>
            <a:r>
              <a:rPr lang="it-IT" sz="2400" dirty="0">
                <a:latin typeface="Amasis MT Pro" panose="02040504050005020304" pitchFamily="18" charset="0"/>
              </a:rPr>
              <a:t> – ANN training </a:t>
            </a:r>
            <a:r>
              <a:rPr lang="it-IT" sz="2400" dirty="0" err="1">
                <a:latin typeface="Amasis MT Pro" panose="02040504050005020304" pitchFamily="18" charset="0"/>
              </a:rPr>
              <a:t>requires</a:t>
            </a:r>
            <a:r>
              <a:rPr lang="it-IT" sz="2400" dirty="0">
                <a:latin typeface="Amasis MT Pro" panose="02040504050005020304" pitchFamily="18" charset="0"/>
              </a:rPr>
              <a:t> a </a:t>
            </a:r>
            <a:r>
              <a:rPr lang="it-IT" sz="2400" dirty="0" err="1">
                <a:latin typeface="Amasis MT Pro" panose="02040504050005020304" pitchFamily="18" charset="0"/>
              </a:rPr>
              <a:t>lot</a:t>
            </a:r>
            <a:r>
              <a:rPr lang="it-IT" sz="2400" dirty="0">
                <a:latin typeface="Amasis MT Pro" panose="02040504050005020304" pitchFamily="18" charset="0"/>
              </a:rPr>
              <a:t> of time and computing power. </a:t>
            </a:r>
            <a:r>
              <a:rPr lang="it-IT" sz="2400" dirty="0" err="1">
                <a:latin typeface="Amasis MT Pro" panose="02040504050005020304" pitchFamily="18" charset="0"/>
              </a:rPr>
              <a:t>Also</a:t>
            </a:r>
            <a:r>
              <a:rPr lang="it-IT" sz="2400" dirty="0">
                <a:latin typeface="Amasis MT Pro" panose="02040504050005020304" pitchFamily="18" charset="0"/>
              </a:rPr>
              <a:t> </a:t>
            </a:r>
            <a:r>
              <a:rPr lang="it-IT" sz="2400" dirty="0" err="1">
                <a:latin typeface="Amasis MT Pro" panose="02040504050005020304" pitchFamily="18" charset="0"/>
              </a:rPr>
              <a:t>real</a:t>
            </a:r>
            <a:r>
              <a:rPr lang="it-IT" sz="2400" dirty="0">
                <a:latin typeface="Amasis MT Pro" panose="02040504050005020304" pitchFamily="18" charset="0"/>
              </a:rPr>
              <a:t> </a:t>
            </a:r>
            <a:r>
              <a:rPr lang="it-IT" sz="2400" dirty="0" err="1">
                <a:latin typeface="Amasis MT Pro" panose="02040504050005020304" pitchFamily="18" charset="0"/>
              </a:rPr>
              <a:t>developement</a:t>
            </a:r>
            <a:r>
              <a:rPr lang="it-IT" sz="2400" dirty="0">
                <a:latin typeface="Amasis MT Pro" panose="02040504050005020304" pitchFamily="18" charset="0"/>
              </a:rPr>
              <a:t> </a:t>
            </a:r>
            <a:r>
              <a:rPr lang="it-IT" sz="2400" dirty="0" err="1">
                <a:latin typeface="Amasis MT Pro" panose="02040504050005020304" pitchFamily="18" charset="0"/>
              </a:rPr>
              <a:t>is</a:t>
            </a:r>
            <a:r>
              <a:rPr lang="it-IT" sz="2400" dirty="0">
                <a:latin typeface="Amasis MT Pro" panose="02040504050005020304" pitchFamily="18" charset="0"/>
              </a:rPr>
              <a:t> a challenge.</a:t>
            </a:r>
          </a:p>
          <a:p>
            <a:pPr marL="0" indent="0" algn="just">
              <a:buNone/>
            </a:pPr>
            <a:endParaRPr lang="it-IT" sz="2400" dirty="0">
              <a:latin typeface="Amasis MT Pro" panose="02040504050005020304" pitchFamily="18" charset="0"/>
            </a:endParaRPr>
          </a:p>
          <a:p>
            <a:pPr marL="0" indent="0" algn="just">
              <a:buNone/>
            </a:pPr>
            <a:r>
              <a:rPr lang="it-IT" sz="2400" u="sng" dirty="0" err="1">
                <a:latin typeface="Amasis MT Pro" panose="02040504050005020304" pitchFamily="18" charset="0"/>
              </a:rPr>
              <a:t>Amount</a:t>
            </a:r>
            <a:r>
              <a:rPr lang="it-IT" sz="2400" u="sng" dirty="0">
                <a:latin typeface="Amasis MT Pro" panose="02040504050005020304" pitchFamily="18" charset="0"/>
              </a:rPr>
              <a:t> of data </a:t>
            </a:r>
            <a:r>
              <a:rPr lang="it-IT" sz="2400" u="sng" dirty="0" err="1">
                <a:latin typeface="Amasis MT Pro" panose="02040504050005020304" pitchFamily="18" charset="0"/>
              </a:rPr>
              <a:t>needed</a:t>
            </a:r>
            <a:r>
              <a:rPr lang="it-IT" sz="2400" dirty="0">
                <a:latin typeface="Amasis MT Pro" panose="02040504050005020304" pitchFamily="18" charset="0"/>
              </a:rPr>
              <a:t> – to </a:t>
            </a:r>
            <a:r>
              <a:rPr lang="it-IT" sz="2400" dirty="0" err="1">
                <a:latin typeface="Amasis MT Pro" panose="02040504050005020304" pitchFamily="18" charset="0"/>
              </a:rPr>
              <a:t>train</a:t>
            </a:r>
            <a:r>
              <a:rPr lang="it-IT" sz="2400" dirty="0">
                <a:latin typeface="Amasis MT Pro" panose="02040504050005020304" pitchFamily="18" charset="0"/>
              </a:rPr>
              <a:t> an ANN </a:t>
            </a:r>
            <a:r>
              <a:rPr lang="it-IT" sz="2400" dirty="0" err="1">
                <a:latin typeface="Amasis MT Pro" panose="02040504050005020304" pitchFamily="18" charset="0"/>
              </a:rPr>
              <a:t>require</a:t>
            </a:r>
            <a:r>
              <a:rPr lang="it-IT" sz="2400" dirty="0">
                <a:latin typeface="Amasis MT Pro" panose="02040504050005020304" pitchFamily="18" charset="0"/>
              </a:rPr>
              <a:t> a </a:t>
            </a:r>
            <a:r>
              <a:rPr lang="it-IT" sz="2400" dirty="0" err="1">
                <a:latin typeface="Amasis MT Pro" panose="02040504050005020304" pitchFamily="18" charset="0"/>
              </a:rPr>
              <a:t>huge</a:t>
            </a:r>
            <a:r>
              <a:rPr lang="it-IT" sz="2400" dirty="0">
                <a:latin typeface="Amasis MT Pro" panose="02040504050005020304" pitchFamily="18" charset="0"/>
              </a:rPr>
              <a:t> </a:t>
            </a:r>
            <a:r>
              <a:rPr lang="it-IT" sz="2400" dirty="0" err="1">
                <a:latin typeface="Amasis MT Pro" panose="02040504050005020304" pitchFamily="18" charset="0"/>
              </a:rPr>
              <a:t>amount</a:t>
            </a:r>
            <a:r>
              <a:rPr lang="it-IT" sz="2400" dirty="0">
                <a:latin typeface="Amasis MT Pro" panose="02040504050005020304" pitchFamily="18" charset="0"/>
              </a:rPr>
              <a:t> of data and </a:t>
            </a:r>
            <a:r>
              <a:rPr lang="it-IT" sz="2400" dirty="0" err="1">
                <a:latin typeface="Amasis MT Pro" panose="02040504050005020304" pitchFamily="18" charset="0"/>
              </a:rPr>
              <a:t>often</a:t>
            </a:r>
            <a:r>
              <a:rPr lang="it-IT" sz="2400" dirty="0">
                <a:latin typeface="Amasis MT Pro" panose="02040504050005020304" pitchFamily="18" charset="0"/>
              </a:rPr>
              <a:t> (</a:t>
            </a:r>
            <a:r>
              <a:rPr lang="it-IT" sz="2400" dirty="0" err="1">
                <a:latin typeface="Amasis MT Pro" panose="02040504050005020304" pitchFamily="18" charset="0"/>
              </a:rPr>
              <a:t>not</a:t>
            </a:r>
            <a:r>
              <a:rPr lang="it-IT" sz="2400" dirty="0">
                <a:latin typeface="Amasis MT Pro" panose="02040504050005020304" pitchFamily="18" charset="0"/>
              </a:rPr>
              <a:t> </a:t>
            </a:r>
            <a:r>
              <a:rPr lang="it-IT" sz="2400" dirty="0" err="1">
                <a:latin typeface="Amasis MT Pro" panose="02040504050005020304" pitchFamily="18" charset="0"/>
              </a:rPr>
              <a:t>always</a:t>
            </a:r>
            <a:r>
              <a:rPr lang="it-IT" sz="2400" dirty="0">
                <a:latin typeface="Amasis MT Pro" panose="02040504050005020304" pitchFamily="18" charset="0"/>
              </a:rPr>
              <a:t>) </a:t>
            </a:r>
            <a:r>
              <a:rPr lang="it-IT" sz="2400" dirty="0" err="1">
                <a:latin typeface="Amasis MT Pro" panose="02040504050005020304" pitchFamily="18" charset="0"/>
              </a:rPr>
              <a:t>simple</a:t>
            </a:r>
            <a:r>
              <a:rPr lang="it-IT" sz="2400" dirty="0">
                <a:latin typeface="Amasis MT Pro" panose="02040504050005020304" pitchFamily="18" charset="0"/>
              </a:rPr>
              <a:t> </a:t>
            </a:r>
            <a:r>
              <a:rPr lang="it-IT" sz="2400" dirty="0" err="1">
                <a:latin typeface="Amasis MT Pro" panose="02040504050005020304" pitchFamily="18" charset="0"/>
              </a:rPr>
              <a:t>algorithms</a:t>
            </a:r>
            <a:r>
              <a:rPr lang="it-IT" sz="2400" dirty="0">
                <a:latin typeface="Amasis MT Pro" panose="02040504050005020304" pitchFamily="18" charset="0"/>
              </a:rPr>
              <a:t> </a:t>
            </a:r>
            <a:r>
              <a:rPr lang="it-IT" sz="2400" dirty="0" err="1">
                <a:latin typeface="Amasis MT Pro" panose="02040504050005020304" pitchFamily="18" charset="0"/>
              </a:rPr>
              <a:t>give</a:t>
            </a:r>
            <a:r>
              <a:rPr lang="it-IT" sz="2400" dirty="0">
                <a:latin typeface="Amasis MT Pro" panose="02040504050005020304" pitchFamily="18" charset="0"/>
              </a:rPr>
              <a:t> comparable </a:t>
            </a:r>
            <a:r>
              <a:rPr lang="it-IT" sz="2400" dirty="0" err="1">
                <a:latin typeface="Amasis MT Pro" panose="02040504050005020304" pitchFamily="18" charset="0"/>
              </a:rPr>
              <a:t>results</a:t>
            </a:r>
            <a:r>
              <a:rPr lang="it-IT" sz="2400" dirty="0">
                <a:latin typeface="Amasis MT Pro" panose="02040504050005020304" pitchFamily="18" charset="0"/>
              </a:rPr>
              <a:t> with </a:t>
            </a:r>
            <a:r>
              <a:rPr lang="it-IT" sz="2400" dirty="0" err="1">
                <a:latin typeface="Amasis MT Pro" panose="02040504050005020304" pitchFamily="18" charset="0"/>
              </a:rPr>
              <a:t>smaller</a:t>
            </a:r>
            <a:r>
              <a:rPr lang="it-IT" sz="2400" dirty="0">
                <a:latin typeface="Amasis MT Pro" panose="02040504050005020304" pitchFamily="18" charset="0"/>
              </a:rPr>
              <a:t> datasets. </a:t>
            </a:r>
            <a:r>
              <a:rPr lang="it-IT" sz="2400" dirty="0" err="1">
                <a:latin typeface="Amasis MT Pro" panose="02040504050005020304" pitchFamily="18" charset="0"/>
              </a:rPr>
              <a:t>Moreover</a:t>
            </a:r>
            <a:r>
              <a:rPr lang="it-IT" sz="2400" dirty="0">
                <a:latin typeface="Amasis MT Pro" panose="02040504050005020304" pitchFamily="18" charset="0"/>
              </a:rPr>
              <a:t> large </a:t>
            </a:r>
            <a:r>
              <a:rPr lang="it-IT" sz="2400" dirty="0" err="1">
                <a:latin typeface="Amasis MT Pro" panose="02040504050005020304" pitchFamily="18" charset="0"/>
              </a:rPr>
              <a:t>number</a:t>
            </a:r>
            <a:r>
              <a:rPr lang="it-IT" sz="2400" dirty="0">
                <a:latin typeface="Amasis MT Pro" panose="02040504050005020304" pitchFamily="18" charset="0"/>
              </a:rPr>
              <a:t> of data lead </a:t>
            </a:r>
            <a:r>
              <a:rPr lang="it-IT" sz="2400" dirty="0" err="1">
                <a:latin typeface="Amasis MT Pro" panose="02040504050005020304" pitchFamily="18" charset="0"/>
              </a:rPr>
              <a:t>also</a:t>
            </a:r>
            <a:r>
              <a:rPr lang="it-IT" sz="2400" dirty="0">
                <a:latin typeface="Amasis MT Pro" panose="02040504050005020304" pitchFamily="18" charset="0"/>
              </a:rPr>
              <a:t> to </a:t>
            </a:r>
            <a:r>
              <a:rPr lang="it-IT" sz="2400" dirty="0" err="1">
                <a:latin typeface="Amasis MT Pro" panose="02040504050005020304" pitchFamily="18" charset="0"/>
              </a:rPr>
              <a:t>problems</a:t>
            </a:r>
            <a:r>
              <a:rPr lang="it-IT" sz="2400" dirty="0">
                <a:latin typeface="Amasis MT Pro" panose="02040504050005020304" pitchFamily="18" charset="0"/>
              </a:rPr>
              <a:t> </a:t>
            </a:r>
            <a:r>
              <a:rPr lang="it-IT" sz="2400" dirty="0" err="1">
                <a:latin typeface="Amasis MT Pro" panose="02040504050005020304" pitchFamily="18" charset="0"/>
              </a:rPr>
              <a:t>such</a:t>
            </a:r>
            <a:r>
              <a:rPr lang="it-IT" sz="2400" dirty="0">
                <a:latin typeface="Amasis MT Pro" panose="02040504050005020304" pitchFamily="18" charset="0"/>
              </a:rPr>
              <a:t> </a:t>
            </a:r>
            <a:r>
              <a:rPr lang="it-IT" sz="2400" dirty="0" err="1">
                <a:latin typeface="Amasis MT Pro" panose="02040504050005020304" pitchFamily="18" charset="0"/>
              </a:rPr>
              <a:t>as</a:t>
            </a:r>
            <a:r>
              <a:rPr lang="it-IT" sz="2400" dirty="0">
                <a:latin typeface="Amasis MT Pro" panose="02040504050005020304" pitchFamily="18" charset="0"/>
              </a:rPr>
              <a:t> </a:t>
            </a:r>
            <a:r>
              <a:rPr lang="it-IT" sz="2400" dirty="0" err="1">
                <a:latin typeface="Amasis MT Pro" panose="02040504050005020304" pitchFamily="18" charset="0"/>
              </a:rPr>
              <a:t>overfitting</a:t>
            </a:r>
            <a:r>
              <a:rPr lang="it-IT" sz="2400" dirty="0">
                <a:latin typeface="Amasis MT Pro" panose="02040504050005020304" pitchFamily="18" charset="0"/>
              </a:rPr>
              <a:t>.</a:t>
            </a:r>
            <a:endParaRPr lang="en-GB" sz="2400" dirty="0">
              <a:latin typeface="Amasis MT Pro" panose="020405040500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595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Amasis MT Pro" panose="02040504050005020304" pitchFamily="18" charset="0"/>
            </a:endParaRP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549F3555-EF9D-496D-92E9-5A892FBDAAEB}"/>
              </a:ext>
            </a:extLst>
          </p:cNvPr>
          <p:cNvSpPr/>
          <p:nvPr/>
        </p:nvSpPr>
        <p:spPr>
          <a:xfrm>
            <a:off x="1323364" y="968363"/>
            <a:ext cx="863600" cy="8737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>
              <a:latin typeface="Amasis MT Pro" panose="02040504050005020304" pitchFamily="18" charset="0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61254718-58D3-4194-850A-8107CBE209A0}"/>
              </a:ext>
            </a:extLst>
          </p:cNvPr>
          <p:cNvSpPr/>
          <p:nvPr/>
        </p:nvSpPr>
        <p:spPr>
          <a:xfrm>
            <a:off x="1323364" y="2799227"/>
            <a:ext cx="863600" cy="8737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>
              <a:latin typeface="Amasis MT Pro" panose="02040504050005020304" pitchFamily="18" charset="0"/>
            </a:endParaRP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73EAE7DF-218F-43F0-8A86-795ABC8F531A}"/>
              </a:ext>
            </a:extLst>
          </p:cNvPr>
          <p:cNvSpPr/>
          <p:nvPr/>
        </p:nvSpPr>
        <p:spPr>
          <a:xfrm>
            <a:off x="1323364" y="4547065"/>
            <a:ext cx="863600" cy="87376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>
              <a:latin typeface="Amasis MT Pro" panose="02040504050005020304" pitchFamily="18" charset="0"/>
            </a:endParaRPr>
          </a:p>
        </p:txBody>
      </p:sp>
      <p:sp>
        <p:nvSpPr>
          <p:cNvPr id="13" name="Ottagono 12">
            <a:extLst>
              <a:ext uri="{FF2B5EF4-FFF2-40B4-BE49-F238E27FC236}">
                <a16:creationId xmlns:a16="http://schemas.microsoft.com/office/drawing/2014/main" id="{5034906B-FD1C-42AE-BCC1-75FC7BCABA1B}"/>
              </a:ext>
            </a:extLst>
          </p:cNvPr>
          <p:cNvSpPr/>
          <p:nvPr/>
        </p:nvSpPr>
        <p:spPr>
          <a:xfrm>
            <a:off x="3888764" y="2571659"/>
            <a:ext cx="1391920" cy="1328896"/>
          </a:xfrm>
          <a:prstGeom prst="oc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Amasis MT Pro" panose="02040504050005020304" pitchFamily="18" charset="0"/>
            </a:endParaRPr>
          </a:p>
        </p:txBody>
      </p:sp>
      <p:sp>
        <p:nvSpPr>
          <p:cNvPr id="14" name="Rombo 13">
            <a:extLst>
              <a:ext uri="{FF2B5EF4-FFF2-40B4-BE49-F238E27FC236}">
                <a16:creationId xmlns:a16="http://schemas.microsoft.com/office/drawing/2014/main" id="{F654DD2F-C379-458F-B442-BF594A93B4C0}"/>
              </a:ext>
            </a:extLst>
          </p:cNvPr>
          <p:cNvSpPr/>
          <p:nvPr/>
        </p:nvSpPr>
        <p:spPr>
          <a:xfrm>
            <a:off x="3888764" y="833103"/>
            <a:ext cx="1391919" cy="1328879"/>
          </a:xfrm>
          <a:prstGeom prst="diamond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>
              <a:latin typeface="Amasis MT Pro" panose="02040504050005020304" pitchFamily="18" charset="0"/>
            </a:endParaRPr>
          </a:p>
        </p:txBody>
      </p:sp>
      <p:sp>
        <p:nvSpPr>
          <p:cNvPr id="15" name="Elaborazione 14">
            <a:extLst>
              <a:ext uri="{FF2B5EF4-FFF2-40B4-BE49-F238E27FC236}">
                <a16:creationId xmlns:a16="http://schemas.microsoft.com/office/drawing/2014/main" id="{5ED619F7-D559-4884-91F0-E8D4A88922D9}"/>
              </a:ext>
            </a:extLst>
          </p:cNvPr>
          <p:cNvSpPr/>
          <p:nvPr/>
        </p:nvSpPr>
        <p:spPr>
          <a:xfrm>
            <a:off x="6504964" y="2685443"/>
            <a:ext cx="1727200" cy="110132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latin typeface="Amasis MT Pro" panose="02040504050005020304" pitchFamily="18" charset="0"/>
              </a:rPr>
              <a:t>Activation</a:t>
            </a:r>
            <a:r>
              <a:rPr lang="it-IT" dirty="0">
                <a:latin typeface="Amasis MT Pro" panose="02040504050005020304" pitchFamily="18" charset="0"/>
              </a:rPr>
              <a:t> </a:t>
            </a:r>
            <a:r>
              <a:rPr lang="it-IT" dirty="0" err="1">
                <a:latin typeface="Amasis MT Pro" panose="02040504050005020304" pitchFamily="18" charset="0"/>
              </a:rPr>
              <a:t>function</a:t>
            </a:r>
            <a:endParaRPr lang="it-IT" dirty="0">
              <a:latin typeface="Amasis MT Pro" panose="02040504050005020304" pitchFamily="18" charset="0"/>
            </a:endParaRP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E0570CE-66E0-4C71-BCDE-26F81D345C10}"/>
              </a:ext>
            </a:extLst>
          </p:cNvPr>
          <p:cNvCxnSpPr>
            <a:stCxn id="7" idx="6"/>
          </p:cNvCxnSpPr>
          <p:nvPr/>
        </p:nvCxnSpPr>
        <p:spPr>
          <a:xfrm>
            <a:off x="2186964" y="1405243"/>
            <a:ext cx="1701800" cy="1830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1B898137-3ED0-4E25-BACA-771B4D286334}"/>
              </a:ext>
            </a:extLst>
          </p:cNvPr>
          <p:cNvCxnSpPr>
            <a:stCxn id="10" idx="6"/>
          </p:cNvCxnSpPr>
          <p:nvPr/>
        </p:nvCxnSpPr>
        <p:spPr>
          <a:xfrm>
            <a:off x="2186964" y="3236107"/>
            <a:ext cx="1701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8A584A7-8F6D-44FB-B902-603CF866F26B}"/>
              </a:ext>
            </a:extLst>
          </p:cNvPr>
          <p:cNvCxnSpPr>
            <a:stCxn id="11" idx="6"/>
          </p:cNvCxnSpPr>
          <p:nvPr/>
        </p:nvCxnSpPr>
        <p:spPr>
          <a:xfrm flipV="1">
            <a:off x="2186964" y="3236107"/>
            <a:ext cx="1701800" cy="1747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2D418B6C-4832-4300-855E-B17B0A2F52AD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4584724" y="2161982"/>
            <a:ext cx="0" cy="40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48CBD568-3AF5-4102-B7F6-0363BF7ADFC3}"/>
              </a:ext>
            </a:extLst>
          </p:cNvPr>
          <p:cNvCxnSpPr>
            <a:endCxn id="15" idx="1"/>
          </p:cNvCxnSpPr>
          <p:nvPr/>
        </p:nvCxnSpPr>
        <p:spPr>
          <a:xfrm>
            <a:off x="5280684" y="3236107"/>
            <a:ext cx="12242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9A810204-36A9-4703-8BC4-EFF20EA8C5D0}"/>
              </a:ext>
            </a:extLst>
          </p:cNvPr>
          <p:cNvCxnSpPr>
            <a:cxnSpLocks/>
            <a:stCxn id="15" idx="3"/>
            <a:endCxn id="32" idx="2"/>
          </p:cNvCxnSpPr>
          <p:nvPr/>
        </p:nvCxnSpPr>
        <p:spPr>
          <a:xfrm flipV="1">
            <a:off x="8232164" y="3228367"/>
            <a:ext cx="1224280" cy="7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nettore 31">
            <a:extLst>
              <a:ext uri="{FF2B5EF4-FFF2-40B4-BE49-F238E27FC236}">
                <a16:creationId xmlns:a16="http://schemas.microsoft.com/office/drawing/2014/main" id="{A315AB20-C2DD-4459-8897-BF6B92E1FFAC}"/>
              </a:ext>
            </a:extLst>
          </p:cNvPr>
          <p:cNvSpPr/>
          <p:nvPr/>
        </p:nvSpPr>
        <p:spPr>
          <a:xfrm>
            <a:off x="9456444" y="2563919"/>
            <a:ext cx="1391920" cy="132889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latin typeface="Amasis MT Pro" panose="02040504050005020304" pitchFamily="18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1F04B48-079F-4B7D-84C7-F0ED988B8734}"/>
              </a:ext>
            </a:extLst>
          </p:cNvPr>
          <p:cNvSpPr txBox="1"/>
          <p:nvPr/>
        </p:nvSpPr>
        <p:spPr>
          <a:xfrm>
            <a:off x="3051700" y="93386"/>
            <a:ext cx="6088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latin typeface="Amasis MT Pro" panose="02040504050005020304" pitchFamily="18" charset="0"/>
              </a:rPr>
              <a:t>Basic </a:t>
            </a:r>
            <a:r>
              <a:rPr lang="it-IT" sz="3600" b="1" dirty="0" err="1">
                <a:latin typeface="Amasis MT Pro" panose="02040504050005020304" pitchFamily="18" charset="0"/>
              </a:rPr>
              <a:t>structure</a:t>
            </a:r>
            <a:endParaRPr lang="en-GB" sz="3600" b="1" dirty="0">
              <a:latin typeface="Amasis MT Pro" panose="02040504050005020304" pitchFamily="18" charset="0"/>
            </a:endParaRP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BAF29E08-3C52-4219-8F3C-B2484B63F51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544868" y="3948466"/>
            <a:ext cx="1647391" cy="38985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F9E072A-0D45-42D6-A803-0CE817A8391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24" y="1591632"/>
            <a:ext cx="623697" cy="48602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6311453-1050-4499-A428-D39B8996C21F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617772" y="2698880"/>
            <a:ext cx="623697" cy="48602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CA4458E-F798-40C1-9183-908F889B49A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882923" y="4245376"/>
            <a:ext cx="623697" cy="492379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B40D053D-1A47-4F85-906D-7B9D935284A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162829" y="1335299"/>
            <a:ext cx="843788" cy="324486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07CC679E-D63B-45EE-B06A-B65D52B24750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250512" y="2875725"/>
            <a:ext cx="668424" cy="720763"/>
          </a:xfrm>
          <a:prstGeom prst="rect">
            <a:avLst/>
          </a:prstGeom>
        </p:spPr>
      </p:pic>
      <p:pic>
        <p:nvPicPr>
          <p:cNvPr id="35" name="Immagine 34">
            <a:extLst>
              <a:ext uri="{FF2B5EF4-FFF2-40B4-BE49-F238E27FC236}">
                <a16:creationId xmlns:a16="http://schemas.microsoft.com/office/drawing/2014/main" id="{44EBC378-55B2-4771-9A95-09F77925E9DB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393658" y="1081647"/>
            <a:ext cx="723011" cy="647192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2324CE09-8D66-4711-8B0D-D1E91386512C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1409044" y="2913698"/>
            <a:ext cx="723011" cy="647192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A09963DA-83D7-42D5-BBFF-588A88B7A08B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1394046" y="4656158"/>
            <a:ext cx="723011" cy="655574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D8444EEE-1F33-4CB5-84AB-9B8F214FCA53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9625383" y="2903755"/>
            <a:ext cx="1153160" cy="649224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12CEDC2B-9924-4728-B4E1-7204E4EDF3B2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2457473" y="5743752"/>
            <a:ext cx="4254500" cy="533400"/>
          </a:xfrm>
          <a:prstGeom prst="rect">
            <a:avLst/>
          </a:prstGeom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AE256655-E679-42B1-8A52-A12200B67EB5}"/>
              </a:ext>
            </a:extLst>
          </p:cNvPr>
          <p:cNvPicPr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7749356" y="5600929"/>
            <a:ext cx="2832100" cy="647700"/>
          </a:xfrm>
          <a:prstGeom prst="rect">
            <a:avLst/>
          </a:prstGeom>
        </p:spPr>
      </p:pic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A407810A-754E-4FA2-AF97-7C6335A8DC1A}"/>
              </a:ext>
            </a:extLst>
          </p:cNvPr>
          <p:cNvCxnSpPr>
            <a:endCxn id="41" idx="0"/>
          </p:cNvCxnSpPr>
          <p:nvPr/>
        </p:nvCxnSpPr>
        <p:spPr>
          <a:xfrm>
            <a:off x="4584723" y="3892815"/>
            <a:ext cx="0" cy="18509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A31EDBBF-2638-41D4-9692-52336EC2A794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8832419" y="3236107"/>
            <a:ext cx="332987" cy="2364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933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2B0045-C153-40AA-B912-D63373D8D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12" y="365125"/>
            <a:ext cx="11039976" cy="1325563"/>
          </a:xfrm>
        </p:spPr>
        <p:txBody>
          <a:bodyPr>
            <a:normAutofit/>
          </a:bodyPr>
          <a:lstStyle/>
          <a:p>
            <a:r>
              <a:rPr lang="it-IT" sz="4000" b="1" dirty="0" err="1">
                <a:latin typeface="Amasis MT Pro" panose="02040504050005020304" pitchFamily="18" charset="0"/>
              </a:rPr>
              <a:t>Neural</a:t>
            </a:r>
            <a:r>
              <a:rPr lang="it-IT" sz="4000" b="1" dirty="0">
                <a:latin typeface="Amasis MT Pro" panose="02040504050005020304" pitchFamily="18" charset="0"/>
              </a:rPr>
              <a:t> networks </a:t>
            </a:r>
            <a:r>
              <a:rPr lang="it-IT" sz="4000" b="1" dirty="0" err="1">
                <a:latin typeface="Amasis MT Pro" panose="02040504050005020304" pitchFamily="18" charset="0"/>
              </a:rPr>
              <a:t>as</a:t>
            </a:r>
            <a:r>
              <a:rPr lang="it-IT" sz="4000" b="1" dirty="0">
                <a:latin typeface="Amasis MT Pro" panose="02040504050005020304" pitchFamily="18" charset="0"/>
              </a:rPr>
              <a:t> </a:t>
            </a:r>
            <a:r>
              <a:rPr lang="it-IT" sz="4000" b="1" dirty="0" err="1">
                <a:latin typeface="Amasis MT Pro" panose="02040504050005020304" pitchFamily="18" charset="0"/>
              </a:rPr>
              <a:t>function</a:t>
            </a:r>
            <a:r>
              <a:rPr lang="it-IT" sz="4000" b="1" dirty="0">
                <a:latin typeface="Amasis MT Pro" panose="02040504050005020304" pitchFamily="18" charset="0"/>
              </a:rPr>
              <a:t> </a:t>
            </a:r>
            <a:r>
              <a:rPr lang="it-IT" sz="4000" b="1" dirty="0" err="1">
                <a:latin typeface="Amasis MT Pro" panose="02040504050005020304" pitchFamily="18" charset="0"/>
              </a:rPr>
              <a:t>approximators</a:t>
            </a:r>
            <a:endParaRPr lang="en-GB" sz="4000" b="1" dirty="0">
              <a:latin typeface="Amasis MT Pro" panose="02040504050005020304" pitchFamily="18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13A862-FAA0-4C7F-8053-69EE51685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924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it-IT" sz="2400" dirty="0">
                <a:latin typeface="Amasis MT Pro" panose="02040504050005020304" pitchFamily="18" charset="0"/>
              </a:rPr>
              <a:t>ANN can be </a:t>
            </a:r>
            <a:r>
              <a:rPr lang="it-IT" sz="2400" dirty="0" err="1">
                <a:latin typeface="Amasis MT Pro" panose="02040504050005020304" pitchFamily="18" charset="0"/>
              </a:rPr>
              <a:t>seen</a:t>
            </a:r>
            <a:r>
              <a:rPr lang="it-IT" sz="2400" dirty="0">
                <a:latin typeface="Amasis MT Pro" panose="02040504050005020304" pitchFamily="18" charset="0"/>
              </a:rPr>
              <a:t> </a:t>
            </a:r>
            <a:r>
              <a:rPr lang="it-IT" sz="2400" dirty="0" err="1">
                <a:latin typeface="Amasis MT Pro" panose="02040504050005020304" pitchFamily="18" charset="0"/>
              </a:rPr>
              <a:t>as</a:t>
            </a:r>
            <a:r>
              <a:rPr lang="it-IT" sz="2400" dirty="0">
                <a:latin typeface="Amasis MT Pro" panose="02040504050005020304" pitchFamily="18" charset="0"/>
              </a:rPr>
              <a:t> </a:t>
            </a:r>
            <a:r>
              <a:rPr lang="it-IT" sz="2400" dirty="0" err="1">
                <a:latin typeface="Amasis MT Pro" panose="02040504050005020304" pitchFamily="18" charset="0"/>
              </a:rPr>
              <a:t>function</a:t>
            </a:r>
            <a:r>
              <a:rPr lang="it-IT" sz="2400" dirty="0">
                <a:latin typeface="Amasis MT Pro" panose="02040504050005020304" pitchFamily="18" charset="0"/>
              </a:rPr>
              <a:t> </a:t>
            </a:r>
            <a:r>
              <a:rPr lang="it-IT" sz="2400" dirty="0" err="1">
                <a:latin typeface="Amasis MT Pro" panose="02040504050005020304" pitchFamily="18" charset="0"/>
              </a:rPr>
              <a:t>approximators</a:t>
            </a:r>
            <a:endParaRPr lang="it-IT" sz="2400" dirty="0">
              <a:latin typeface="Amasis MT Pro" panose="02040504050005020304" pitchFamily="18" charset="0"/>
            </a:endParaRPr>
          </a:p>
          <a:p>
            <a:pPr marL="0" indent="0">
              <a:buNone/>
            </a:pPr>
            <a:endParaRPr lang="it-IT" dirty="0">
              <a:latin typeface="Amasis MT Pro" panose="02040504050005020304" pitchFamily="18" charset="0"/>
            </a:endParaRPr>
          </a:p>
          <a:p>
            <a:pPr marL="0" indent="0">
              <a:buNone/>
            </a:pPr>
            <a:endParaRPr lang="it-IT" dirty="0">
              <a:latin typeface="Amasis MT Pro" panose="02040504050005020304" pitchFamily="18" charset="0"/>
            </a:endParaRPr>
          </a:p>
          <a:p>
            <a:pPr marL="0" indent="0">
              <a:buNone/>
            </a:pPr>
            <a:r>
              <a:rPr lang="it-IT" sz="2000" dirty="0" err="1">
                <a:latin typeface="Amasis MT Pro" panose="02040504050005020304" pitchFamily="18" charset="0"/>
              </a:rPr>
              <a:t>We</a:t>
            </a:r>
            <a:r>
              <a:rPr lang="it-IT" sz="2000" dirty="0">
                <a:latin typeface="Amasis MT Pro" panose="02040504050005020304" pitchFamily="18" charset="0"/>
              </a:rPr>
              <a:t> </a:t>
            </a:r>
            <a:r>
              <a:rPr lang="it-IT" sz="2000" dirty="0" err="1">
                <a:latin typeface="Amasis MT Pro" panose="02040504050005020304" pitchFamily="18" charset="0"/>
              </a:rPr>
              <a:t>would</a:t>
            </a:r>
            <a:r>
              <a:rPr lang="it-IT" sz="2000" dirty="0">
                <a:latin typeface="Amasis MT Pro" panose="02040504050005020304" pitchFamily="18" charset="0"/>
              </a:rPr>
              <a:t> like to </a:t>
            </a:r>
            <a:r>
              <a:rPr lang="it-IT" sz="2000" dirty="0" err="1">
                <a:latin typeface="Amasis MT Pro" panose="02040504050005020304" pitchFamily="18" charset="0"/>
              </a:rPr>
              <a:t>measure</a:t>
            </a:r>
            <a:r>
              <a:rPr lang="it-IT" sz="2000" dirty="0">
                <a:latin typeface="Amasis MT Pro" panose="02040504050005020304" pitchFamily="18" charset="0"/>
              </a:rPr>
              <a:t> </a:t>
            </a:r>
            <a:r>
              <a:rPr lang="en-GB" sz="2000" dirty="0">
                <a:latin typeface="Amasis MT Pro" panose="02040504050005020304" pitchFamily="18" charset="0"/>
              </a:rPr>
              <a:t>the deviation between the network output and the function it is trying to approximate</a:t>
            </a:r>
            <a:endParaRPr lang="it-IT" sz="2000" dirty="0">
              <a:latin typeface="Amasis MT Pro" panose="02040504050005020304" pitchFamily="18" charset="0"/>
            </a:endParaRPr>
          </a:p>
          <a:p>
            <a:pPr marL="0" indent="0">
              <a:buNone/>
            </a:pPr>
            <a:endParaRPr lang="it-IT" dirty="0">
              <a:latin typeface="Amasis MT Pro" panose="02040504050005020304" pitchFamily="18" charset="0"/>
            </a:endParaRPr>
          </a:p>
          <a:p>
            <a:pPr marL="0" indent="0">
              <a:buNone/>
            </a:pPr>
            <a:endParaRPr lang="it-IT" sz="2000" dirty="0">
              <a:solidFill>
                <a:srgbClr val="FF0000"/>
              </a:solidFill>
              <a:latin typeface="Amasis MT Pro" panose="02040504050005020304" pitchFamily="18" charset="0"/>
            </a:endParaRPr>
          </a:p>
          <a:p>
            <a:pPr marL="0" indent="0" algn="ctr">
              <a:buNone/>
            </a:pPr>
            <a:r>
              <a:rPr lang="it-IT" sz="2000" b="1" dirty="0">
                <a:latin typeface="Amasis MT Pro" panose="02040504050005020304" pitchFamily="18" charset="0"/>
              </a:rPr>
              <a:t>SAMPLE-SPECIFIC COST FUNCTION</a:t>
            </a:r>
          </a:p>
          <a:p>
            <a:pPr marL="0" indent="0" algn="ctr">
              <a:buNone/>
            </a:pPr>
            <a:endParaRPr lang="it-IT" sz="2000" b="1" dirty="0">
              <a:latin typeface="Amasis MT Pro" panose="02040504050005020304" pitchFamily="18" charset="0"/>
            </a:endParaRPr>
          </a:p>
          <a:p>
            <a:pPr marL="0" indent="0">
              <a:buNone/>
            </a:pPr>
            <a:r>
              <a:rPr lang="it-IT" sz="2000" dirty="0" err="1">
                <a:latin typeface="Amasis MT Pro" panose="02040504050005020304" pitchFamily="18" charset="0"/>
              </a:rPr>
              <a:t>But</a:t>
            </a:r>
            <a:r>
              <a:rPr lang="it-IT" sz="2000" dirty="0">
                <a:latin typeface="Amasis MT Pro" panose="02040504050005020304" pitchFamily="18" charset="0"/>
              </a:rPr>
              <a:t> </a:t>
            </a:r>
            <a:r>
              <a:rPr lang="it-IT" sz="2000" dirty="0" err="1">
                <a:latin typeface="Amasis MT Pro" panose="02040504050005020304" pitchFamily="18" charset="0"/>
              </a:rPr>
              <a:t>depending</a:t>
            </a:r>
            <a:r>
              <a:rPr lang="it-IT" sz="2000" dirty="0">
                <a:latin typeface="Amasis MT Pro" panose="02040504050005020304" pitchFamily="18" charset="0"/>
              </a:rPr>
              <a:t> on </a:t>
            </a:r>
            <a:r>
              <a:rPr lang="it-IT" sz="2000" dirty="0" err="1">
                <a:latin typeface="Amasis MT Pro" panose="02040504050005020304" pitchFamily="18" charset="0"/>
              </a:rPr>
              <a:t>your</a:t>
            </a:r>
            <a:r>
              <a:rPr lang="it-IT" sz="2000" dirty="0">
                <a:latin typeface="Amasis MT Pro" panose="02040504050005020304" pitchFamily="18" charset="0"/>
              </a:rPr>
              <a:t> </a:t>
            </a:r>
            <a:r>
              <a:rPr lang="it-IT" sz="2000" dirty="0" err="1">
                <a:latin typeface="Amasis MT Pro" panose="02040504050005020304" pitchFamily="18" charset="0"/>
              </a:rPr>
              <a:t>problem</a:t>
            </a:r>
            <a:r>
              <a:rPr lang="it-IT" sz="2000" dirty="0">
                <a:latin typeface="Amasis MT Pro" panose="02040504050005020304" pitchFamily="18" charset="0"/>
              </a:rPr>
              <a:t> </a:t>
            </a:r>
            <a:r>
              <a:rPr lang="it-IT" sz="2000" dirty="0" err="1">
                <a:latin typeface="Amasis MT Pro" panose="02040504050005020304" pitchFamily="18" charset="0"/>
              </a:rPr>
              <a:t>there</a:t>
            </a:r>
            <a:r>
              <a:rPr lang="it-IT" sz="2000" dirty="0">
                <a:latin typeface="Amasis MT Pro" panose="02040504050005020304" pitchFamily="18" charset="0"/>
              </a:rPr>
              <a:t> are </a:t>
            </a:r>
            <a:r>
              <a:rPr lang="it-IT" sz="2000" dirty="0" err="1">
                <a:latin typeface="Amasis MT Pro" panose="02040504050005020304" pitchFamily="18" charset="0"/>
              </a:rPr>
              <a:t>also</a:t>
            </a:r>
            <a:r>
              <a:rPr lang="it-IT" sz="2000" dirty="0">
                <a:latin typeface="Amasis MT Pro" panose="02040504050005020304" pitchFamily="18" charset="0"/>
              </a:rPr>
              <a:t> </a:t>
            </a:r>
            <a:r>
              <a:rPr lang="it-IT" sz="2000" dirty="0" err="1">
                <a:latin typeface="Amasis MT Pro" panose="02040504050005020304" pitchFamily="18" charset="0"/>
              </a:rPr>
              <a:t>other</a:t>
            </a:r>
            <a:r>
              <a:rPr lang="it-IT" sz="2000" dirty="0">
                <a:latin typeface="Amasis MT Pro" panose="02040504050005020304" pitchFamily="18" charset="0"/>
              </a:rPr>
              <a:t> cost </a:t>
            </a:r>
            <a:r>
              <a:rPr lang="it-IT" sz="2000" dirty="0" err="1">
                <a:latin typeface="Amasis MT Pro" panose="02040504050005020304" pitchFamily="18" charset="0"/>
              </a:rPr>
              <a:t>functions</a:t>
            </a:r>
            <a:r>
              <a:rPr lang="it-IT" sz="2000" dirty="0">
                <a:latin typeface="Amasis MT Pro" panose="02040504050005020304" pitchFamily="18" charset="0"/>
              </a:rPr>
              <a:t>…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CF5546E-89EE-4ADA-BFDB-444D315BCF4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358188" y="2492889"/>
            <a:ext cx="850138" cy="35776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9159EE7-FCD0-4BC8-9A5E-34286A73B512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93906" y="2492889"/>
            <a:ext cx="751967" cy="35776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F235CDE-3290-4F45-B743-32BBE8ECC56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732614" y="2492889"/>
            <a:ext cx="2916301" cy="357760"/>
          </a:xfrm>
          <a:prstGeom prst="rect">
            <a:avLst/>
          </a:prstGeom>
        </p:spPr>
      </p:pic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451EB4B0-E2EA-4E65-B719-9E54D54D66B0}"/>
              </a:ext>
            </a:extLst>
          </p:cNvPr>
          <p:cNvCxnSpPr/>
          <p:nvPr/>
        </p:nvCxnSpPr>
        <p:spPr>
          <a:xfrm>
            <a:off x="2745409" y="2671769"/>
            <a:ext cx="3269974" cy="0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Immagine 14">
            <a:extLst>
              <a:ext uri="{FF2B5EF4-FFF2-40B4-BE49-F238E27FC236}">
                <a16:creationId xmlns:a16="http://schemas.microsoft.com/office/drawing/2014/main" id="{330BEAA9-AB71-41A6-ACAF-BDA0B460EB7F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232529" y="3971611"/>
            <a:ext cx="3726942" cy="42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91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482F39-D54F-4A48-A8BF-CCA1A131B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latin typeface="Amasis MT Pro" panose="02040504050005020304" pitchFamily="18" charset="0"/>
              </a:rPr>
              <a:t>How the </a:t>
            </a:r>
            <a:r>
              <a:rPr lang="it-IT" b="1" dirty="0" err="1">
                <a:latin typeface="Amasis MT Pro" panose="02040504050005020304" pitchFamily="18" charset="0"/>
              </a:rPr>
              <a:t>ANNs</a:t>
            </a:r>
            <a:r>
              <a:rPr lang="it-IT" b="1" dirty="0">
                <a:latin typeface="Amasis MT Pro" panose="02040504050005020304" pitchFamily="18" charset="0"/>
              </a:rPr>
              <a:t> </a:t>
            </a:r>
            <a:r>
              <a:rPr lang="it-IT" b="1" dirty="0" err="1">
                <a:latin typeface="Amasis MT Pro" panose="02040504050005020304" pitchFamily="18" charset="0"/>
              </a:rPr>
              <a:t>learn</a:t>
            </a:r>
            <a:endParaRPr lang="it-IT" b="1" dirty="0">
              <a:latin typeface="Amasis MT Pro" panose="02040504050005020304" pitchFamily="18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AD1C4BD-E443-4E54-A7C1-96AF7AECB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it-IT" dirty="0" err="1">
                <a:latin typeface="Amasis MT Pro" panose="02040504050005020304" pitchFamily="18" charset="0"/>
              </a:rPr>
              <a:t>We</a:t>
            </a:r>
            <a:r>
              <a:rPr lang="it-IT" dirty="0">
                <a:latin typeface="Amasis MT Pro" panose="02040504050005020304" pitchFamily="18" charset="0"/>
              </a:rPr>
              <a:t> </a:t>
            </a:r>
            <a:r>
              <a:rPr lang="it-IT" dirty="0" err="1">
                <a:latin typeface="Amasis MT Pro" panose="02040504050005020304" pitchFamily="18" charset="0"/>
              </a:rPr>
              <a:t>want</a:t>
            </a:r>
            <a:r>
              <a:rPr lang="it-IT" dirty="0">
                <a:latin typeface="Amasis MT Pro" panose="02040504050005020304" pitchFamily="18" charset="0"/>
              </a:rPr>
              <a:t> to </a:t>
            </a:r>
            <a:r>
              <a:rPr lang="it-IT" dirty="0" err="1">
                <a:latin typeface="Amasis MT Pro" panose="02040504050005020304" pitchFamily="18" charset="0"/>
              </a:rPr>
              <a:t>measure</a:t>
            </a:r>
            <a:r>
              <a:rPr lang="it-IT" dirty="0">
                <a:latin typeface="Amasis MT Pro" panose="02040504050005020304" pitchFamily="18" charset="0"/>
              </a:rPr>
              <a:t> and </a:t>
            </a:r>
            <a:r>
              <a:rPr lang="it-IT" dirty="0" err="1">
                <a:latin typeface="Amasis MT Pro" panose="02040504050005020304" pitchFamily="18" charset="0"/>
              </a:rPr>
              <a:t>minimize</a:t>
            </a:r>
            <a:r>
              <a:rPr lang="it-IT" dirty="0">
                <a:latin typeface="Amasis MT Pro" panose="02040504050005020304" pitchFamily="18" charset="0"/>
              </a:rPr>
              <a:t> the</a:t>
            </a:r>
            <a:r>
              <a:rPr lang="en-GB" sz="2800" dirty="0">
                <a:latin typeface="Amasis MT Pro" panose="02040504050005020304" pitchFamily="18" charset="0"/>
              </a:rPr>
              <a:t> “distance”</a:t>
            </a:r>
            <a:r>
              <a:rPr lang="it-IT" dirty="0">
                <a:latin typeface="Amasis MT Pro" panose="02040504050005020304" pitchFamily="18" charset="0"/>
              </a:rPr>
              <a:t> </a:t>
            </a:r>
            <a:r>
              <a:rPr lang="it-IT" dirty="0" err="1">
                <a:latin typeface="Amasis MT Pro" panose="02040504050005020304" pitchFamily="18" charset="0"/>
              </a:rPr>
              <a:t>between</a:t>
            </a:r>
            <a:r>
              <a:rPr lang="it-IT" dirty="0">
                <a:latin typeface="Amasis MT Pro" panose="02040504050005020304" pitchFamily="18" charset="0"/>
              </a:rPr>
              <a:t> the output of the net and the </a:t>
            </a:r>
            <a:r>
              <a:rPr lang="it-IT" dirty="0" err="1">
                <a:latin typeface="Amasis MT Pro" panose="02040504050005020304" pitchFamily="18" charset="0"/>
              </a:rPr>
              <a:t>result</a:t>
            </a:r>
            <a:r>
              <a:rPr lang="it-IT" dirty="0">
                <a:latin typeface="Amasis MT Pro" panose="02040504050005020304" pitchFamily="18" charset="0"/>
              </a:rPr>
              <a:t> </a:t>
            </a:r>
            <a:r>
              <a:rPr lang="it-IT" dirty="0" err="1">
                <a:latin typeface="Amasis MT Pro" panose="02040504050005020304" pitchFamily="18" charset="0"/>
              </a:rPr>
              <a:t>we</a:t>
            </a:r>
            <a:r>
              <a:rPr lang="it-IT" dirty="0">
                <a:latin typeface="Amasis MT Pro" panose="02040504050005020304" pitchFamily="18" charset="0"/>
              </a:rPr>
              <a:t> </a:t>
            </a:r>
            <a:r>
              <a:rPr lang="it-IT" dirty="0" err="1">
                <a:latin typeface="Amasis MT Pro" panose="02040504050005020304" pitchFamily="18" charset="0"/>
              </a:rPr>
              <a:t>would</a:t>
            </a:r>
            <a:r>
              <a:rPr lang="it-IT" dirty="0">
                <a:latin typeface="Amasis MT Pro" panose="02040504050005020304" pitchFamily="18" charset="0"/>
              </a:rPr>
              <a:t> </a:t>
            </a:r>
            <a:r>
              <a:rPr lang="it-IT" dirty="0" err="1">
                <a:latin typeface="Amasis MT Pro" panose="02040504050005020304" pitchFamily="18" charset="0"/>
              </a:rPr>
              <a:t>obtain</a:t>
            </a:r>
            <a:r>
              <a:rPr lang="it-IT" dirty="0">
                <a:latin typeface="Amasis MT Pro" panose="02040504050005020304" pitchFamily="18" charset="0"/>
              </a:rPr>
              <a:t> </a:t>
            </a:r>
          </a:p>
          <a:p>
            <a:pPr algn="ctr">
              <a:buFont typeface="Wingdings" panose="05000000000000000000" pitchFamily="2" charset="2"/>
              <a:buChar char="à"/>
            </a:pPr>
            <a:r>
              <a:rPr lang="it-IT" u="sng" dirty="0" err="1">
                <a:latin typeface="Amasis MT Pro" panose="02040504050005020304" pitchFamily="18" charset="0"/>
                <a:sym typeface="Wingdings" panose="05000000000000000000" pitchFamily="2" charset="2"/>
              </a:rPr>
              <a:t>supervised</a:t>
            </a:r>
            <a:r>
              <a:rPr lang="it-IT" u="sng" dirty="0">
                <a:latin typeface="Amasis MT Pro" panose="02040504050005020304" pitchFamily="18" charset="0"/>
                <a:sym typeface="Wingdings" panose="05000000000000000000" pitchFamily="2" charset="2"/>
              </a:rPr>
              <a:t> learning</a:t>
            </a:r>
          </a:p>
          <a:p>
            <a:pPr algn="ctr">
              <a:buFont typeface="Wingdings" panose="05000000000000000000" pitchFamily="2" charset="2"/>
              <a:buChar char="à"/>
            </a:pPr>
            <a:endParaRPr lang="it-IT" dirty="0">
              <a:latin typeface="Amasis MT Pro" panose="02040504050005020304" pitchFamily="18" charset="0"/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it-IT" dirty="0" err="1">
                <a:latin typeface="Amasis MT Pro" panose="02040504050005020304" pitchFamily="18" charset="0"/>
                <a:sym typeface="Wingdings" panose="05000000000000000000" pitchFamily="2" charset="2"/>
              </a:rPr>
              <a:t>During</a:t>
            </a:r>
            <a:r>
              <a:rPr lang="it-IT" dirty="0">
                <a:latin typeface="Amasis MT Pro" panose="02040504050005020304" pitchFamily="18" charset="0"/>
                <a:sym typeface="Wingdings" panose="05000000000000000000" pitchFamily="2" charset="2"/>
              </a:rPr>
              <a:t> training the sample cost </a:t>
            </a:r>
            <a:r>
              <a:rPr lang="it-IT" dirty="0" err="1">
                <a:latin typeface="Amasis MT Pro" panose="02040504050005020304" pitchFamily="18" charset="0"/>
                <a:sym typeface="Wingdings" panose="05000000000000000000" pitchFamily="2" charset="2"/>
              </a:rPr>
              <a:t>function</a:t>
            </a:r>
            <a:r>
              <a:rPr lang="it-IT" dirty="0">
                <a:latin typeface="Amasis MT Pro" panose="02040504050005020304" pitchFamily="18" charset="0"/>
                <a:sym typeface="Wingdings" panose="05000000000000000000" pitchFamily="2" charset="2"/>
              </a:rPr>
              <a:t> </a:t>
            </a:r>
            <a:r>
              <a:rPr lang="it-IT" dirty="0" err="1">
                <a:latin typeface="Amasis MT Pro" panose="02040504050005020304" pitchFamily="18" charset="0"/>
                <a:sym typeface="Wingdings" panose="05000000000000000000" pitchFamily="2" charset="2"/>
              </a:rPr>
              <a:t>will</a:t>
            </a:r>
            <a:r>
              <a:rPr lang="it-IT" dirty="0">
                <a:latin typeface="Amasis MT Pro" panose="02040504050005020304" pitchFamily="18" charset="0"/>
                <a:sym typeface="Wingdings" panose="05000000000000000000" pitchFamily="2" charset="2"/>
              </a:rPr>
              <a:t> be </a:t>
            </a:r>
            <a:r>
              <a:rPr lang="it-IT" dirty="0" err="1">
                <a:latin typeface="Amasis MT Pro" panose="02040504050005020304" pitchFamily="18" charset="0"/>
                <a:sym typeface="Wingdings" panose="05000000000000000000" pitchFamily="2" charset="2"/>
              </a:rPr>
              <a:t>averaged</a:t>
            </a:r>
            <a:r>
              <a:rPr lang="it-IT" dirty="0">
                <a:latin typeface="Amasis MT Pro" panose="02040504050005020304" pitchFamily="18" charset="0"/>
                <a:sym typeface="Wingdings" panose="05000000000000000000" pitchFamily="2" charset="2"/>
              </a:rPr>
              <a:t> over </a:t>
            </a:r>
            <a:r>
              <a:rPr lang="it-IT" dirty="0" err="1">
                <a:latin typeface="Amasis MT Pro" panose="02040504050005020304" pitchFamily="18" charset="0"/>
                <a:sym typeface="Wingdings" panose="05000000000000000000" pitchFamily="2" charset="2"/>
              </a:rPr>
              <a:t>all</a:t>
            </a:r>
            <a:r>
              <a:rPr lang="it-IT" dirty="0">
                <a:latin typeface="Amasis MT Pro" panose="02040504050005020304" pitchFamily="18" charset="0"/>
                <a:sym typeface="Wingdings" panose="05000000000000000000" pitchFamily="2" charset="2"/>
              </a:rPr>
              <a:t> sets of training samples</a:t>
            </a:r>
          </a:p>
          <a:p>
            <a:pPr marL="0" indent="0" algn="ctr">
              <a:buNone/>
            </a:pPr>
            <a:endParaRPr lang="it-IT" dirty="0">
              <a:latin typeface="Amasis MT Pro" panose="02040504050005020304" pitchFamily="18" charset="0"/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it-IT" dirty="0">
                <a:latin typeface="Amasis MT Pro" panose="02040504050005020304" pitchFamily="18" charset="0"/>
                <a:sym typeface="Wingdings" panose="05000000000000000000" pitchFamily="2" charset="2"/>
              </a:rPr>
              <a:t></a:t>
            </a:r>
            <a:endParaRPr lang="it-IT" dirty="0">
              <a:latin typeface="Amasis MT Pro" panose="02040504050005020304" pitchFamily="18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4BFCAE9-275D-4935-8333-4E07B6AA466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356514" y="5155719"/>
            <a:ext cx="3726942" cy="42900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E5AB4CF-7D6F-45C2-9ACE-70C018084EB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108545" y="5155719"/>
            <a:ext cx="2563241" cy="44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456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482F39-D54F-4A48-A8BF-CCA1A131B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latin typeface="Amasis MT Pro" panose="02040504050005020304" pitchFamily="18" charset="0"/>
              </a:rPr>
              <a:t>How the </a:t>
            </a:r>
            <a:r>
              <a:rPr lang="it-IT" b="1" dirty="0" err="1">
                <a:latin typeface="Amasis MT Pro" panose="02040504050005020304" pitchFamily="18" charset="0"/>
              </a:rPr>
              <a:t>ANNs</a:t>
            </a:r>
            <a:r>
              <a:rPr lang="it-IT" b="1" dirty="0">
                <a:latin typeface="Amasis MT Pro" panose="02040504050005020304" pitchFamily="18" charset="0"/>
              </a:rPr>
              <a:t> </a:t>
            </a:r>
            <a:r>
              <a:rPr lang="it-IT" b="1" dirty="0" err="1">
                <a:latin typeface="Amasis MT Pro" panose="02040504050005020304" pitchFamily="18" charset="0"/>
              </a:rPr>
              <a:t>learn</a:t>
            </a:r>
            <a:r>
              <a:rPr lang="it-IT" b="1" dirty="0">
                <a:latin typeface="Amasis MT Pro" panose="02040504050005020304" pitchFamily="18" charset="0"/>
              </a:rPr>
              <a:t>: </a:t>
            </a:r>
            <a:r>
              <a:rPr lang="it-IT" b="1" dirty="0" err="1">
                <a:latin typeface="Amasis MT Pro" panose="02040504050005020304" pitchFamily="18" charset="0"/>
              </a:rPr>
              <a:t>gradient</a:t>
            </a:r>
            <a:r>
              <a:rPr lang="it-IT" b="1" dirty="0">
                <a:latin typeface="Amasis MT Pro" panose="02040504050005020304" pitchFamily="18" charset="0"/>
              </a:rPr>
              <a:t> </a:t>
            </a:r>
            <a:r>
              <a:rPr lang="it-IT" b="1" dirty="0" err="1">
                <a:latin typeface="Amasis MT Pro" panose="02040504050005020304" pitchFamily="18" charset="0"/>
              </a:rPr>
              <a:t>descent</a:t>
            </a:r>
            <a:endParaRPr lang="it-IT" b="1" dirty="0">
              <a:latin typeface="Amasis MT Pro" panose="02040504050005020304" pitchFamily="18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AD1C4BD-E443-4E54-A7C1-96AF7AECB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38920"/>
            <a:ext cx="10515600" cy="48741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it-IT" dirty="0">
              <a:latin typeface="Amasis MT Pro" panose="02040504050005020304" pitchFamily="18" charset="0"/>
            </a:endParaRPr>
          </a:p>
          <a:p>
            <a:pPr marL="0" indent="0" algn="ctr">
              <a:buNone/>
            </a:pPr>
            <a:r>
              <a:rPr lang="it-IT" dirty="0" err="1">
                <a:latin typeface="Amasis MT Pro" panose="02040504050005020304" pitchFamily="18" charset="0"/>
              </a:rPr>
              <a:t>We</a:t>
            </a:r>
            <a:r>
              <a:rPr lang="it-IT" dirty="0">
                <a:latin typeface="Amasis MT Pro" panose="02040504050005020304" pitchFamily="18" charset="0"/>
              </a:rPr>
              <a:t> can update the </a:t>
            </a:r>
            <a:r>
              <a:rPr lang="it-IT" dirty="0" err="1">
                <a:latin typeface="Amasis MT Pro" panose="02040504050005020304" pitchFamily="18" charset="0"/>
              </a:rPr>
              <a:t>values</a:t>
            </a:r>
            <a:r>
              <a:rPr lang="it-IT" dirty="0">
                <a:latin typeface="Amasis MT Pro" panose="02040504050005020304" pitchFamily="18" charset="0"/>
              </a:rPr>
              <a:t> of the </a:t>
            </a:r>
            <a:r>
              <a:rPr lang="it-IT" dirty="0" err="1">
                <a:latin typeface="Amasis MT Pro" panose="02040504050005020304" pitchFamily="18" charset="0"/>
              </a:rPr>
              <a:t>parameters</a:t>
            </a:r>
            <a:r>
              <a:rPr lang="it-IT" dirty="0">
                <a:latin typeface="Amasis MT Pro" panose="02040504050005020304" pitchFamily="18" charset="0"/>
              </a:rPr>
              <a:t> “sliding down the </a:t>
            </a:r>
            <a:r>
              <a:rPr lang="it-IT" dirty="0" err="1">
                <a:latin typeface="Amasis MT Pro" panose="02040504050005020304" pitchFamily="18" charset="0"/>
              </a:rPr>
              <a:t>hill</a:t>
            </a:r>
            <a:r>
              <a:rPr lang="it-IT" dirty="0">
                <a:latin typeface="Amasis MT Pro" panose="02040504050005020304" pitchFamily="18" charset="0"/>
              </a:rPr>
              <a:t>” </a:t>
            </a:r>
            <a:r>
              <a:rPr lang="it-IT" dirty="0" err="1">
                <a:latin typeface="Amasis MT Pro" panose="02040504050005020304" pitchFamily="18" charset="0"/>
              </a:rPr>
              <a:t>that</a:t>
            </a:r>
            <a:r>
              <a:rPr lang="it-IT" dirty="0">
                <a:latin typeface="Amasis MT Pro" panose="02040504050005020304" pitchFamily="18" charset="0"/>
              </a:rPr>
              <a:t> </a:t>
            </a:r>
            <a:r>
              <a:rPr lang="it-IT" dirty="0" err="1">
                <a:latin typeface="Amasis MT Pro" panose="02040504050005020304" pitchFamily="18" charset="0"/>
              </a:rPr>
              <a:t>means</a:t>
            </a:r>
            <a:r>
              <a:rPr lang="it-IT" dirty="0">
                <a:latin typeface="Amasis MT Pro" panose="02040504050005020304" pitchFamily="18" charset="0"/>
              </a:rPr>
              <a:t> </a:t>
            </a:r>
            <a:r>
              <a:rPr lang="it-IT" dirty="0" err="1">
                <a:latin typeface="Amasis MT Pro" panose="02040504050005020304" pitchFamily="18" charset="0"/>
              </a:rPr>
              <a:t>updating</a:t>
            </a:r>
            <a:r>
              <a:rPr lang="it-IT" dirty="0">
                <a:latin typeface="Amasis MT Pro" panose="02040504050005020304" pitchFamily="18" charset="0"/>
              </a:rPr>
              <a:t> </a:t>
            </a:r>
            <a:r>
              <a:rPr lang="it-IT" dirty="0" err="1">
                <a:latin typeface="Amasis MT Pro" panose="02040504050005020304" pitchFamily="18" charset="0"/>
              </a:rPr>
              <a:t>parameters</a:t>
            </a:r>
            <a:r>
              <a:rPr lang="it-IT" dirty="0">
                <a:latin typeface="Amasis MT Pro" panose="02040504050005020304" pitchFamily="18" charset="0"/>
              </a:rPr>
              <a:t> by steps </a:t>
            </a:r>
          </a:p>
          <a:p>
            <a:pPr marL="0" indent="0" algn="ctr">
              <a:buNone/>
            </a:pPr>
            <a:endParaRPr lang="it-IT" dirty="0">
              <a:latin typeface="Amasis MT Pro" panose="02040504050005020304" pitchFamily="18" charset="0"/>
            </a:endParaRPr>
          </a:p>
          <a:p>
            <a:pPr marL="0" indent="0" algn="ctr">
              <a:buNone/>
            </a:pPr>
            <a:endParaRPr lang="it-IT" dirty="0">
              <a:latin typeface="Amasis MT Pro" panose="02040504050005020304" pitchFamily="18" charset="0"/>
            </a:endParaRPr>
          </a:p>
          <a:p>
            <a:pPr marL="0" indent="0" algn="ctr">
              <a:buNone/>
            </a:pPr>
            <a:r>
              <a:rPr lang="it-IT" dirty="0">
                <a:latin typeface="Amasis MT Pro" panose="02040504050005020304" pitchFamily="18" charset="0"/>
              </a:rPr>
              <a:t>     </a:t>
            </a:r>
            <a:r>
              <a:rPr lang="it-IT" dirty="0" err="1">
                <a:latin typeface="Amasis MT Pro" panose="02040504050005020304" pitchFamily="18" charset="0"/>
              </a:rPr>
              <a:t>where</a:t>
            </a:r>
            <a:r>
              <a:rPr lang="it-IT" dirty="0">
                <a:latin typeface="Amasis MT Pro" panose="02040504050005020304" pitchFamily="18" charset="0"/>
              </a:rPr>
              <a:t>     </a:t>
            </a:r>
            <a:r>
              <a:rPr lang="it-IT" dirty="0" err="1">
                <a:latin typeface="Amasis MT Pro" panose="02040504050005020304" pitchFamily="18" charset="0"/>
              </a:rPr>
              <a:t>is</a:t>
            </a:r>
            <a:r>
              <a:rPr lang="it-IT" dirty="0">
                <a:latin typeface="Amasis MT Pro" panose="02040504050005020304" pitchFamily="18" charset="0"/>
              </a:rPr>
              <a:t> </a:t>
            </a:r>
            <a:r>
              <a:rPr lang="it-IT" dirty="0" err="1">
                <a:latin typeface="Amasis MT Pro" panose="02040504050005020304" pitchFamily="18" charset="0"/>
              </a:rPr>
              <a:t>what</a:t>
            </a:r>
            <a:r>
              <a:rPr lang="it-IT" dirty="0">
                <a:latin typeface="Amasis MT Pro" panose="02040504050005020304" pitchFamily="18" charset="0"/>
              </a:rPr>
              <a:t> </a:t>
            </a:r>
            <a:r>
              <a:rPr lang="it-IT" dirty="0" err="1">
                <a:latin typeface="Amasis MT Pro" panose="02040504050005020304" pitchFamily="18" charset="0"/>
              </a:rPr>
              <a:t>is</a:t>
            </a:r>
            <a:r>
              <a:rPr lang="it-IT" dirty="0">
                <a:latin typeface="Amasis MT Pro" panose="02040504050005020304" pitchFamily="18" charset="0"/>
              </a:rPr>
              <a:t> </a:t>
            </a:r>
            <a:r>
              <a:rPr lang="it-IT" dirty="0" err="1">
                <a:latin typeface="Amasis MT Pro" panose="02040504050005020304" pitchFamily="18" charset="0"/>
              </a:rPr>
              <a:t>called</a:t>
            </a:r>
            <a:r>
              <a:rPr lang="it-IT" dirty="0">
                <a:latin typeface="Amasis MT Pro" panose="02040504050005020304" pitchFamily="18" charset="0"/>
              </a:rPr>
              <a:t> </a:t>
            </a:r>
            <a:r>
              <a:rPr lang="it-IT" b="1" dirty="0">
                <a:latin typeface="Amasis MT Pro" panose="02040504050005020304" pitchFamily="18" charset="0"/>
              </a:rPr>
              <a:t>learning rate</a:t>
            </a:r>
          </a:p>
          <a:p>
            <a:pPr marL="0" indent="0" algn="ctr">
              <a:buNone/>
            </a:pPr>
            <a:endParaRPr lang="it-IT" dirty="0">
              <a:latin typeface="Amasis MT Pro" panose="02040504050005020304" pitchFamily="18" charset="0"/>
            </a:endParaRPr>
          </a:p>
          <a:p>
            <a:pPr marL="0" indent="0" algn="ctr">
              <a:buNone/>
            </a:pPr>
            <a:r>
              <a:rPr lang="it-IT" dirty="0" err="1">
                <a:latin typeface="Amasis MT Pro" panose="02040504050005020304" pitchFamily="18" charset="0"/>
              </a:rPr>
              <a:t>Since</a:t>
            </a:r>
            <a:r>
              <a:rPr lang="it-IT" dirty="0">
                <a:latin typeface="Amasis MT Pro" panose="02040504050005020304" pitchFamily="18" charset="0"/>
              </a:rPr>
              <a:t> the cost </a:t>
            </a:r>
            <a:r>
              <a:rPr lang="it-IT" dirty="0" err="1">
                <a:latin typeface="Amasis MT Pro" panose="02040504050005020304" pitchFamily="18" charset="0"/>
              </a:rPr>
              <a:t>function</a:t>
            </a:r>
            <a:r>
              <a:rPr lang="it-IT" dirty="0">
                <a:latin typeface="Amasis MT Pro" panose="02040504050005020304" pitchFamily="18" charset="0"/>
              </a:rPr>
              <a:t> </a:t>
            </a:r>
            <a:r>
              <a:rPr lang="it-IT" dirty="0" err="1">
                <a:latin typeface="Amasis MT Pro" panose="02040504050005020304" pitchFamily="18" charset="0"/>
              </a:rPr>
              <a:t>is</a:t>
            </a:r>
            <a:r>
              <a:rPr lang="it-IT" dirty="0">
                <a:latin typeface="Amasis MT Pro" panose="02040504050005020304" pitchFamily="18" charset="0"/>
              </a:rPr>
              <a:t> </a:t>
            </a:r>
            <a:r>
              <a:rPr lang="it-IT" dirty="0" err="1">
                <a:latin typeface="Amasis MT Pro" panose="02040504050005020304" pitchFamily="18" charset="0"/>
              </a:rPr>
              <a:t>defined</a:t>
            </a:r>
            <a:r>
              <a:rPr lang="it-IT" dirty="0">
                <a:latin typeface="Amasis MT Pro" panose="02040504050005020304" pitchFamily="18" charset="0"/>
              </a:rPr>
              <a:t> </a:t>
            </a:r>
            <a:r>
              <a:rPr lang="it-IT" dirty="0" err="1">
                <a:latin typeface="Amasis MT Pro" panose="02040504050005020304" pitchFamily="18" charset="0"/>
              </a:rPr>
              <a:t>as</a:t>
            </a:r>
            <a:r>
              <a:rPr lang="it-IT" dirty="0">
                <a:latin typeface="Amasis MT Pro" panose="02040504050005020304" pitchFamily="18" charset="0"/>
              </a:rPr>
              <a:t> the </a:t>
            </a:r>
            <a:r>
              <a:rPr lang="it-IT" dirty="0" err="1">
                <a:latin typeface="Amasis MT Pro" panose="02040504050005020304" pitchFamily="18" charset="0"/>
              </a:rPr>
              <a:t>average</a:t>
            </a:r>
            <a:r>
              <a:rPr lang="it-IT" dirty="0">
                <a:latin typeface="Amasis MT Pro" panose="02040504050005020304" pitchFamily="18" charset="0"/>
              </a:rPr>
              <a:t> over ALL </a:t>
            </a:r>
            <a:r>
              <a:rPr lang="it-IT" dirty="0" err="1">
                <a:latin typeface="Amasis MT Pro" panose="02040504050005020304" pitchFamily="18" charset="0"/>
              </a:rPr>
              <a:t>possible</a:t>
            </a:r>
            <a:r>
              <a:rPr lang="it-IT" dirty="0">
                <a:latin typeface="Amasis MT Pro" panose="02040504050005020304" pitchFamily="18" charset="0"/>
              </a:rPr>
              <a:t> inputs </a:t>
            </a:r>
            <a:r>
              <a:rPr lang="it-IT" dirty="0" err="1">
                <a:latin typeface="Amasis MT Pro" panose="02040504050005020304" pitchFamily="18" charset="0"/>
              </a:rPr>
              <a:t>it</a:t>
            </a:r>
            <a:r>
              <a:rPr lang="it-IT" dirty="0">
                <a:latin typeface="Amasis MT Pro" panose="02040504050005020304" pitchFamily="18" charset="0"/>
              </a:rPr>
              <a:t> can be </a:t>
            </a:r>
            <a:r>
              <a:rPr lang="it-IT" dirty="0" err="1">
                <a:latin typeface="Amasis MT Pro" panose="02040504050005020304" pitchFamily="18" charset="0"/>
              </a:rPr>
              <a:t>too</a:t>
            </a:r>
            <a:r>
              <a:rPr lang="it-IT" dirty="0">
                <a:latin typeface="Amasis MT Pro" panose="02040504050005020304" pitchFamily="18" charset="0"/>
              </a:rPr>
              <a:t> </a:t>
            </a:r>
            <a:r>
              <a:rPr lang="it-IT" dirty="0" err="1">
                <a:latin typeface="Amasis MT Pro" panose="02040504050005020304" pitchFamily="18" charset="0"/>
              </a:rPr>
              <a:t>expensive</a:t>
            </a:r>
            <a:r>
              <a:rPr lang="it-IT" dirty="0">
                <a:latin typeface="Amasis MT Pro" panose="02040504050005020304" pitchFamily="18" charset="0"/>
              </a:rPr>
              <a:t> to compute</a:t>
            </a:r>
          </a:p>
          <a:p>
            <a:pPr marL="0" indent="0" algn="ctr">
              <a:buNone/>
            </a:pPr>
            <a:r>
              <a:rPr lang="it-IT" dirty="0">
                <a:latin typeface="Amasis MT Pro" panose="02040504050005020304" pitchFamily="18" charset="0"/>
              </a:rPr>
              <a:t>Solution </a:t>
            </a:r>
            <a:r>
              <a:rPr lang="it-IT" dirty="0" err="1">
                <a:latin typeface="Amasis MT Pro" panose="02040504050005020304" pitchFamily="18" charset="0"/>
              </a:rPr>
              <a:t>is</a:t>
            </a:r>
            <a:r>
              <a:rPr lang="it-IT" dirty="0">
                <a:latin typeface="Amasis MT Pro" panose="02040504050005020304" pitchFamily="18" charset="0"/>
              </a:rPr>
              <a:t> </a:t>
            </a:r>
            <a:r>
              <a:rPr lang="it-IT" b="1" dirty="0" err="1">
                <a:latin typeface="Amasis MT Pro" panose="02040504050005020304" pitchFamily="18" charset="0"/>
              </a:rPr>
              <a:t>stochastic</a:t>
            </a:r>
            <a:r>
              <a:rPr lang="it-IT" b="1" dirty="0">
                <a:latin typeface="Amasis MT Pro" panose="02040504050005020304" pitchFamily="18" charset="0"/>
              </a:rPr>
              <a:t> </a:t>
            </a:r>
            <a:r>
              <a:rPr lang="it-IT" b="1" dirty="0" err="1">
                <a:latin typeface="Amasis MT Pro" panose="02040504050005020304" pitchFamily="18" charset="0"/>
              </a:rPr>
              <a:t>gradient</a:t>
            </a:r>
            <a:r>
              <a:rPr lang="it-IT" b="1" dirty="0">
                <a:latin typeface="Amasis MT Pro" panose="02040504050005020304" pitchFamily="18" charset="0"/>
              </a:rPr>
              <a:t> </a:t>
            </a:r>
            <a:r>
              <a:rPr lang="it-IT" b="1" dirty="0" err="1">
                <a:latin typeface="Amasis MT Pro" panose="02040504050005020304" pitchFamily="18" charset="0"/>
              </a:rPr>
              <a:t>descent</a:t>
            </a:r>
            <a:r>
              <a:rPr lang="it-IT" dirty="0">
                <a:latin typeface="Amasis MT Pro" panose="02040504050005020304" pitchFamily="18" charset="0"/>
              </a:rPr>
              <a:t>, or training over </a:t>
            </a:r>
            <a:r>
              <a:rPr lang="it-IT" dirty="0" err="1">
                <a:latin typeface="Amasis MT Pro" panose="02040504050005020304" pitchFamily="18" charset="0"/>
              </a:rPr>
              <a:t>batches</a:t>
            </a:r>
            <a:r>
              <a:rPr lang="it-IT" dirty="0">
                <a:latin typeface="Amasis MT Pro" panose="02040504050005020304" pitchFamily="18" charset="0"/>
              </a:rPr>
              <a:t>!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C188A21-605D-49F5-B6EE-625343D2843E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043695" y="2676364"/>
            <a:ext cx="2187956" cy="53822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1AFBC49-5FFB-4AF9-A3BF-C596DF3B320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923267" y="2587718"/>
            <a:ext cx="3943858" cy="71551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21D1F10-3056-4349-A5EB-36DB4C40B5D6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00059" y="5913119"/>
            <a:ext cx="3475228" cy="49707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69887293-0309-4FEB-A986-AD54A23EEC94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554203" y="5913119"/>
            <a:ext cx="3237738" cy="53822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C6DD1388-72D0-4E4B-9C88-AE1CC50F42CA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366592" y="3607171"/>
            <a:ext cx="205408" cy="19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827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482F39-D54F-4A48-A8BF-CCA1A131B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latin typeface="Amasis MT Pro" panose="02040504050005020304" pitchFamily="18" charset="0"/>
              </a:rPr>
              <a:t>How the </a:t>
            </a:r>
            <a:r>
              <a:rPr lang="it-IT" b="1" dirty="0" err="1">
                <a:latin typeface="Amasis MT Pro" panose="02040504050005020304" pitchFamily="18" charset="0"/>
              </a:rPr>
              <a:t>ANNs</a:t>
            </a:r>
            <a:r>
              <a:rPr lang="it-IT" b="1" dirty="0">
                <a:latin typeface="Amasis MT Pro" panose="02040504050005020304" pitchFamily="18" charset="0"/>
              </a:rPr>
              <a:t> </a:t>
            </a:r>
            <a:r>
              <a:rPr lang="it-IT" b="1" dirty="0" err="1">
                <a:latin typeface="Amasis MT Pro" panose="02040504050005020304" pitchFamily="18" charset="0"/>
              </a:rPr>
              <a:t>learn</a:t>
            </a:r>
            <a:r>
              <a:rPr lang="it-IT" b="1" dirty="0">
                <a:latin typeface="Amasis MT Pro" panose="02040504050005020304" pitchFamily="18" charset="0"/>
              </a:rPr>
              <a:t>: </a:t>
            </a:r>
            <a:r>
              <a:rPr lang="it-IT" b="1" dirty="0" err="1">
                <a:latin typeface="Amasis MT Pro" panose="02040504050005020304" pitchFamily="18" charset="0"/>
              </a:rPr>
              <a:t>backpropagation</a:t>
            </a:r>
            <a:endParaRPr lang="it-IT" b="1" dirty="0">
              <a:latin typeface="Amasis MT Pro" panose="02040504050005020304" pitchFamily="18" charset="0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AD1C4BD-E443-4E54-A7C1-96AF7AECB1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2400" u="sng" dirty="0" err="1">
                <a:latin typeface="Amasis MT Pro" panose="02040504050005020304" pitchFamily="18" charset="0"/>
              </a:rPr>
              <a:t>Since</a:t>
            </a:r>
            <a:r>
              <a:rPr lang="it-IT" sz="2400" u="sng" dirty="0">
                <a:latin typeface="Amasis MT Pro" panose="02040504050005020304" pitchFamily="18" charset="0"/>
              </a:rPr>
              <a:t> </a:t>
            </a:r>
            <a:r>
              <a:rPr lang="it-IT" sz="2400" u="sng" dirty="0" err="1">
                <a:latin typeface="Amasis MT Pro" panose="02040504050005020304" pitchFamily="18" charset="0"/>
              </a:rPr>
              <a:t>numerical</a:t>
            </a:r>
            <a:r>
              <a:rPr lang="it-IT" sz="2400" u="sng" dirty="0">
                <a:latin typeface="Amasis MT Pro" panose="02040504050005020304" pitchFamily="18" charset="0"/>
              </a:rPr>
              <a:t> </a:t>
            </a:r>
            <a:r>
              <a:rPr lang="it-IT" sz="2400" u="sng" dirty="0" err="1">
                <a:latin typeface="Amasis MT Pro" panose="02040504050005020304" pitchFamily="18" charset="0"/>
              </a:rPr>
              <a:t>differentiation</a:t>
            </a:r>
            <a:r>
              <a:rPr lang="it-IT" sz="2400" u="sng" dirty="0">
                <a:latin typeface="Amasis MT Pro" panose="02040504050005020304" pitchFamily="18" charset="0"/>
              </a:rPr>
              <a:t> </a:t>
            </a:r>
            <a:r>
              <a:rPr lang="it-IT" sz="2400" u="sng" dirty="0" err="1">
                <a:latin typeface="Amasis MT Pro" panose="02040504050005020304" pitchFamily="18" charset="0"/>
              </a:rPr>
              <a:t>is</a:t>
            </a:r>
            <a:r>
              <a:rPr lang="it-IT" sz="2400" u="sng" dirty="0">
                <a:latin typeface="Amasis MT Pro" panose="02040504050005020304" pitchFamily="18" charset="0"/>
              </a:rPr>
              <a:t> </a:t>
            </a:r>
            <a:r>
              <a:rPr lang="it-IT" sz="2400" u="sng" dirty="0" err="1">
                <a:latin typeface="Amasis MT Pro" panose="02040504050005020304" pitchFamily="18" charset="0"/>
              </a:rPr>
              <a:t>inefficient</a:t>
            </a:r>
            <a:r>
              <a:rPr lang="it-IT" sz="2400" u="sng" dirty="0">
                <a:latin typeface="Amasis MT Pro" panose="02040504050005020304" pitchFamily="18" charset="0"/>
              </a:rPr>
              <a:t> due to the large </a:t>
            </a:r>
            <a:r>
              <a:rPr lang="it-IT" sz="2400" u="sng" dirty="0" err="1">
                <a:latin typeface="Amasis MT Pro" panose="02040504050005020304" pitchFamily="18" charset="0"/>
              </a:rPr>
              <a:t>number</a:t>
            </a:r>
            <a:r>
              <a:rPr lang="it-IT" sz="2400" u="sng" dirty="0">
                <a:latin typeface="Amasis MT Pro" panose="02040504050005020304" pitchFamily="18" charset="0"/>
              </a:rPr>
              <a:t> of </a:t>
            </a:r>
            <a:r>
              <a:rPr lang="it-IT" sz="2400" u="sng" dirty="0" err="1">
                <a:latin typeface="Amasis MT Pro" panose="02040504050005020304" pitchFamily="18" charset="0"/>
              </a:rPr>
              <a:t>parameters</a:t>
            </a:r>
            <a:r>
              <a:rPr lang="it-IT" sz="2400" u="sng" dirty="0">
                <a:latin typeface="Amasis MT Pro" panose="02040504050005020304" pitchFamily="18" charset="0"/>
              </a:rPr>
              <a:t> </a:t>
            </a:r>
            <a:r>
              <a:rPr lang="it-IT" sz="2400" u="sng" dirty="0" err="1">
                <a:latin typeface="Amasis MT Pro" panose="02040504050005020304" pitchFamily="18" charset="0"/>
              </a:rPr>
              <a:t>we</a:t>
            </a:r>
            <a:r>
              <a:rPr lang="it-IT" sz="2400" u="sng" dirty="0">
                <a:latin typeface="Amasis MT Pro" panose="02040504050005020304" pitchFamily="18" charset="0"/>
              </a:rPr>
              <a:t> use the </a:t>
            </a:r>
            <a:r>
              <a:rPr lang="it-IT" sz="2400" b="1" u="sng" dirty="0">
                <a:latin typeface="Amasis MT Pro" panose="02040504050005020304" pitchFamily="18" charset="0"/>
              </a:rPr>
              <a:t>chain rule</a:t>
            </a:r>
          </a:p>
          <a:p>
            <a:pPr marL="0" indent="0" algn="ctr">
              <a:buNone/>
            </a:pPr>
            <a:endParaRPr lang="it-IT" sz="1200" dirty="0">
              <a:latin typeface="Amasis MT Pro" panose="02040504050005020304" pitchFamily="18" charset="0"/>
            </a:endParaRPr>
          </a:p>
          <a:p>
            <a:pPr marL="0" indent="0" algn="ctr">
              <a:buNone/>
            </a:pPr>
            <a:r>
              <a:rPr lang="it-IT" sz="2400" dirty="0">
                <a:latin typeface="Amasis MT Pro" panose="02040504050005020304" pitchFamily="18" charset="0"/>
              </a:rPr>
              <a:t>For the cost </a:t>
            </a:r>
            <a:r>
              <a:rPr lang="it-IT" sz="2400" dirty="0" err="1">
                <a:latin typeface="Amasis MT Pro" panose="02040504050005020304" pitchFamily="18" charset="0"/>
              </a:rPr>
              <a:t>function</a:t>
            </a:r>
            <a:r>
              <a:rPr lang="it-IT" sz="2400" dirty="0">
                <a:latin typeface="Amasis MT Pro" panose="02040504050005020304" pitchFamily="18" charset="0"/>
              </a:rPr>
              <a:t> </a:t>
            </a:r>
            <a:r>
              <a:rPr lang="it-IT" sz="2400" dirty="0" err="1">
                <a:latin typeface="Amasis MT Pro" panose="02040504050005020304" pitchFamily="18" charset="0"/>
              </a:rPr>
              <a:t>we</a:t>
            </a:r>
            <a:r>
              <a:rPr lang="it-IT" sz="2400" dirty="0">
                <a:latin typeface="Amasis MT Pro" panose="02040504050005020304" pitchFamily="18" charset="0"/>
              </a:rPr>
              <a:t> </a:t>
            </a:r>
            <a:r>
              <a:rPr lang="it-IT" sz="2400" dirty="0" err="1">
                <a:latin typeface="Amasis MT Pro" panose="02040504050005020304" pitchFamily="18" charset="0"/>
              </a:rPr>
              <a:t>defined</a:t>
            </a:r>
            <a:r>
              <a:rPr lang="it-IT" sz="2400" dirty="0">
                <a:latin typeface="Amasis MT Pro" panose="02040504050005020304" pitchFamily="18" charset="0"/>
              </a:rPr>
              <a:t> </a:t>
            </a:r>
            <a:r>
              <a:rPr lang="it-IT" sz="2400" dirty="0" err="1">
                <a:latin typeface="Amasis MT Pro" panose="02040504050005020304" pitchFamily="18" charset="0"/>
              </a:rPr>
              <a:t>before</a:t>
            </a:r>
            <a:r>
              <a:rPr lang="it-IT" sz="2400" dirty="0">
                <a:latin typeface="Amasis MT Pro" panose="02040504050005020304" pitchFamily="18" charset="0"/>
              </a:rPr>
              <a:t>, </a:t>
            </a:r>
            <a:r>
              <a:rPr lang="it-IT" sz="2400" dirty="0" err="1">
                <a:latin typeface="Amasis MT Pro" panose="02040504050005020304" pitchFamily="18" charset="0"/>
              </a:rPr>
              <a:t>we</a:t>
            </a:r>
            <a:r>
              <a:rPr lang="it-IT" sz="2400" dirty="0">
                <a:latin typeface="Amasis MT Pro" panose="02040504050005020304" pitchFamily="18" charset="0"/>
              </a:rPr>
              <a:t> </a:t>
            </a:r>
            <a:r>
              <a:rPr lang="it-IT" sz="2400" dirty="0" err="1">
                <a:latin typeface="Amasis MT Pro" panose="02040504050005020304" pitchFamily="18" charset="0"/>
              </a:rPr>
              <a:t>have</a:t>
            </a:r>
            <a:endParaRPr lang="it-IT" sz="2400" dirty="0">
              <a:latin typeface="Amasis MT Pro" panose="02040504050005020304" pitchFamily="18" charset="0"/>
            </a:endParaRPr>
          </a:p>
          <a:p>
            <a:pPr marL="0" indent="0" algn="ctr">
              <a:buNone/>
            </a:pPr>
            <a:endParaRPr lang="it-IT" sz="2400" dirty="0">
              <a:latin typeface="Amasis MT Pro" panose="02040504050005020304" pitchFamily="18" charset="0"/>
            </a:endParaRPr>
          </a:p>
          <a:p>
            <a:pPr marL="0" indent="0" algn="ctr">
              <a:buNone/>
            </a:pPr>
            <a:endParaRPr lang="it-IT" sz="2400" dirty="0">
              <a:latin typeface="Amasis MT Pro" panose="02040504050005020304" pitchFamily="18" charset="0"/>
            </a:endParaRPr>
          </a:p>
          <a:p>
            <a:pPr marL="0" indent="0" algn="ctr">
              <a:buNone/>
            </a:pPr>
            <a:endParaRPr lang="it-IT" sz="2400" dirty="0">
              <a:latin typeface="Amasis MT Pro" panose="02040504050005020304" pitchFamily="18" charset="0"/>
            </a:endParaRPr>
          </a:p>
          <a:p>
            <a:pPr marL="0" indent="0" algn="ctr">
              <a:buNone/>
            </a:pPr>
            <a:r>
              <a:rPr lang="it-IT" sz="2400" dirty="0" err="1">
                <a:latin typeface="Amasis MT Pro" panose="02040504050005020304" pitchFamily="18" charset="0"/>
              </a:rPr>
              <a:t>where</a:t>
            </a:r>
            <a:r>
              <a:rPr lang="it-IT" sz="2400" dirty="0">
                <a:latin typeface="Amasis MT Pro" panose="02040504050005020304" pitchFamily="18" charset="0"/>
              </a:rPr>
              <a:t>                           </a:t>
            </a:r>
            <a:r>
              <a:rPr lang="it-IT" sz="2400" dirty="0" err="1">
                <a:latin typeface="Amasis MT Pro" panose="02040504050005020304" pitchFamily="18" charset="0"/>
              </a:rPr>
              <a:t>is</a:t>
            </a:r>
            <a:r>
              <a:rPr lang="it-IT" sz="2400" dirty="0">
                <a:latin typeface="Amasis MT Pro" panose="02040504050005020304" pitchFamily="18" charset="0"/>
              </a:rPr>
              <a:t> the </a:t>
            </a:r>
            <a:r>
              <a:rPr lang="it-IT" sz="2400" dirty="0" err="1">
                <a:latin typeface="Amasis MT Pro" panose="02040504050005020304" pitchFamily="18" charset="0"/>
              </a:rPr>
              <a:t>value</a:t>
            </a:r>
            <a:r>
              <a:rPr lang="it-IT" sz="2400" dirty="0">
                <a:latin typeface="Amasis MT Pro" panose="02040504050005020304" pitchFamily="18" charset="0"/>
              </a:rPr>
              <a:t> of the </a:t>
            </a:r>
            <a:r>
              <a:rPr lang="it-IT" sz="2400" i="1" dirty="0">
                <a:latin typeface="Amasis MT Pro" panose="02040504050005020304" pitchFamily="18" charset="0"/>
              </a:rPr>
              <a:t>s</a:t>
            </a:r>
            <a:r>
              <a:rPr lang="it-IT" sz="2400" dirty="0">
                <a:latin typeface="Amasis MT Pro" panose="02040504050005020304" pitchFamily="18" charset="0"/>
              </a:rPr>
              <a:t> </a:t>
            </a:r>
            <a:r>
              <a:rPr lang="it-IT" sz="2400" dirty="0" err="1">
                <a:latin typeface="Amasis MT Pro" panose="02040504050005020304" pitchFamily="18" charset="0"/>
              </a:rPr>
              <a:t>neuron</a:t>
            </a:r>
            <a:r>
              <a:rPr lang="it-IT" sz="2400" dirty="0">
                <a:latin typeface="Amasis MT Pro" panose="02040504050005020304" pitchFamily="18" charset="0"/>
              </a:rPr>
              <a:t> of the output </a:t>
            </a:r>
            <a:r>
              <a:rPr lang="it-IT" sz="2400" dirty="0" err="1">
                <a:latin typeface="Amasis MT Pro" panose="02040504050005020304" pitchFamily="18" charset="0"/>
              </a:rPr>
              <a:t>layer</a:t>
            </a:r>
            <a:r>
              <a:rPr lang="it-IT" sz="2400" dirty="0">
                <a:latin typeface="Amasis MT Pro" panose="02040504050005020304" pitchFamily="18" charset="0"/>
              </a:rPr>
              <a:t> </a:t>
            </a:r>
            <a:r>
              <a:rPr lang="it-IT" sz="2400" i="1" dirty="0">
                <a:latin typeface="Amasis MT Pro" panose="02040504050005020304" pitchFamily="18" charset="0"/>
              </a:rPr>
              <a:t>N</a:t>
            </a:r>
            <a:r>
              <a:rPr lang="it-IT" sz="2400" dirty="0">
                <a:latin typeface="Amasis MT Pro" panose="02040504050005020304" pitchFamily="18" charset="0"/>
              </a:rPr>
              <a:t> and</a:t>
            </a:r>
          </a:p>
          <a:p>
            <a:pPr marL="0" indent="0" algn="ctr">
              <a:buNone/>
            </a:pPr>
            <a:r>
              <a:rPr lang="it-IT" sz="2400" dirty="0">
                <a:latin typeface="Amasis MT Pro" panose="02040504050005020304" pitchFamily="18" charset="0"/>
              </a:rPr>
              <a:t>              the </a:t>
            </a:r>
            <a:r>
              <a:rPr lang="it-IT" sz="2400" dirty="0" err="1">
                <a:latin typeface="Amasis MT Pro" panose="02040504050005020304" pitchFamily="18" charset="0"/>
              </a:rPr>
              <a:t>desired</a:t>
            </a:r>
            <a:r>
              <a:rPr lang="it-IT" sz="2400" dirty="0">
                <a:latin typeface="Amasis MT Pro" panose="02040504050005020304" pitchFamily="18" charset="0"/>
              </a:rPr>
              <a:t> output for </a:t>
            </a:r>
            <a:r>
              <a:rPr lang="it-IT" sz="2400" dirty="0" err="1">
                <a:latin typeface="Amasis MT Pro" panose="02040504050005020304" pitchFamily="18" charset="0"/>
              </a:rPr>
              <a:t>that</a:t>
            </a:r>
            <a:r>
              <a:rPr lang="it-IT" sz="2400" dirty="0">
                <a:latin typeface="Amasis MT Pro" panose="02040504050005020304" pitchFamily="18" charset="0"/>
              </a:rPr>
              <a:t> </a:t>
            </a:r>
            <a:r>
              <a:rPr lang="it-IT" sz="2400" dirty="0" err="1">
                <a:latin typeface="Amasis MT Pro" panose="02040504050005020304" pitchFamily="18" charset="0"/>
              </a:rPr>
              <a:t>neuron</a:t>
            </a:r>
            <a:endParaRPr lang="it-IT" sz="2400" dirty="0">
              <a:latin typeface="Amasis MT Pro" panose="02040504050005020304" pitchFamily="18" charset="0"/>
            </a:endParaRPr>
          </a:p>
          <a:p>
            <a:pPr marL="0" indent="0" algn="ctr">
              <a:buNone/>
            </a:pPr>
            <a:endParaRPr lang="it-IT" sz="2400" dirty="0">
              <a:latin typeface="Amasis MT Pro" panose="02040504050005020304" pitchFamily="18" charset="0"/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3B0BDE07-9AC4-43B0-919D-976CC54C1AF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255612" y="4725715"/>
            <a:ext cx="1828800" cy="381000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D00EF132-77A8-4B7F-AEAA-6390AC838D6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65256" y="3642015"/>
            <a:ext cx="6489700" cy="546100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E5A3BC23-2300-4863-B8C1-C107699F420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482837" y="5255007"/>
            <a:ext cx="880439" cy="290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8126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e 20">
            <a:extLst>
              <a:ext uri="{FF2B5EF4-FFF2-40B4-BE49-F238E27FC236}">
                <a16:creationId xmlns:a16="http://schemas.microsoft.com/office/drawing/2014/main" id="{D50313EF-43C2-4914-A0D8-13AD4CB97C93}"/>
              </a:ext>
            </a:extLst>
          </p:cNvPr>
          <p:cNvSpPr/>
          <p:nvPr/>
        </p:nvSpPr>
        <p:spPr>
          <a:xfrm>
            <a:off x="9966535" y="2104348"/>
            <a:ext cx="1473200" cy="1153259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3835F30-9CE1-44E3-A795-1229F4425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latin typeface="Amasis MT Pro" panose="02040504050005020304" pitchFamily="18" charset="0"/>
              </a:rPr>
              <a:t>How the </a:t>
            </a:r>
            <a:r>
              <a:rPr lang="it-IT" b="1" dirty="0" err="1">
                <a:latin typeface="Amasis MT Pro" panose="02040504050005020304" pitchFamily="18" charset="0"/>
              </a:rPr>
              <a:t>ANNs</a:t>
            </a:r>
            <a:r>
              <a:rPr lang="it-IT" b="1" dirty="0">
                <a:latin typeface="Amasis MT Pro" panose="02040504050005020304" pitchFamily="18" charset="0"/>
              </a:rPr>
              <a:t> </a:t>
            </a:r>
            <a:r>
              <a:rPr lang="it-IT" b="1" dirty="0" err="1">
                <a:latin typeface="Amasis MT Pro" panose="02040504050005020304" pitchFamily="18" charset="0"/>
              </a:rPr>
              <a:t>learn</a:t>
            </a:r>
            <a:r>
              <a:rPr lang="it-IT" b="1" dirty="0">
                <a:latin typeface="Amasis MT Pro" panose="02040504050005020304" pitchFamily="18" charset="0"/>
              </a:rPr>
              <a:t>: </a:t>
            </a:r>
            <a:r>
              <a:rPr lang="it-IT" b="1" dirty="0" err="1">
                <a:latin typeface="Amasis MT Pro" panose="02040504050005020304" pitchFamily="18" charset="0"/>
              </a:rPr>
              <a:t>backpropagation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5187D5B-AAA5-4752-9EF5-8FF7E3D83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 algn="ctr">
              <a:buNone/>
            </a:pPr>
            <a:r>
              <a:rPr lang="it-IT" sz="2000" dirty="0" err="1">
                <a:latin typeface="Amasis MT Pro" panose="02040504050005020304" pitchFamily="18" charset="0"/>
              </a:rPr>
              <a:t>We</a:t>
            </a:r>
            <a:r>
              <a:rPr lang="it-IT" sz="2000" dirty="0">
                <a:latin typeface="Amasis MT Pro" panose="02040504050005020304" pitchFamily="18" charset="0"/>
              </a:rPr>
              <a:t> </a:t>
            </a:r>
            <a:r>
              <a:rPr lang="it-IT" sz="2000" dirty="0" err="1">
                <a:latin typeface="Amasis MT Pro" panose="02040504050005020304" pitchFamily="18" charset="0"/>
              </a:rPr>
              <a:t>have</a:t>
            </a:r>
            <a:r>
              <a:rPr lang="it-IT" sz="2000" dirty="0">
                <a:latin typeface="Amasis MT Pro" panose="02040504050005020304" pitchFamily="18" charset="0"/>
              </a:rPr>
              <a:t> </a:t>
            </a:r>
            <a:r>
              <a:rPr lang="it-IT" sz="2000" dirty="0" err="1">
                <a:latin typeface="Amasis MT Pro" panose="02040504050005020304" pitchFamily="18" charset="0"/>
              </a:rPr>
              <a:t>now</a:t>
            </a:r>
            <a:r>
              <a:rPr lang="it-IT" sz="2000" dirty="0">
                <a:latin typeface="Amasis MT Pro" panose="02040504050005020304" pitchFamily="18" charset="0"/>
              </a:rPr>
              <a:t> to </a:t>
            </a:r>
            <a:r>
              <a:rPr lang="en-GB" sz="2000" dirty="0">
                <a:latin typeface="Amasis MT Pro" panose="02040504050005020304" pitchFamily="18" charset="0"/>
              </a:rPr>
              <a:t>calculate the gradient of a neuron value with respect to any of the parameters</a:t>
            </a:r>
          </a:p>
          <a:p>
            <a:pPr marL="0" indent="0" algn="ctr">
              <a:buNone/>
            </a:pPr>
            <a:endParaRPr lang="en-GB" sz="2400" dirty="0">
              <a:latin typeface="Amasis MT Pro" panose="02040504050005020304" pitchFamily="18" charset="0"/>
            </a:endParaRPr>
          </a:p>
          <a:p>
            <a:pPr marL="0" indent="0" algn="ctr">
              <a:buNone/>
            </a:pPr>
            <a:endParaRPr lang="en-GB" sz="2400" dirty="0">
              <a:latin typeface="Amasis MT Pro" panose="02040504050005020304" pitchFamily="18" charset="0"/>
            </a:endParaRPr>
          </a:p>
          <a:p>
            <a:pPr marL="0" indent="0" algn="ctr">
              <a:buNone/>
            </a:pPr>
            <a:endParaRPr lang="en-GB" sz="100" dirty="0">
              <a:latin typeface="Amasis MT Pro" panose="02040504050005020304" pitchFamily="18" charset="0"/>
            </a:endParaRPr>
          </a:p>
          <a:p>
            <a:pPr marL="0" indent="0" algn="ctr">
              <a:buNone/>
            </a:pPr>
            <a:endParaRPr lang="en-GB" sz="2400" dirty="0">
              <a:latin typeface="Amasis MT Pro" panose="02040504050005020304" pitchFamily="18" charset="0"/>
            </a:endParaRPr>
          </a:p>
          <a:p>
            <a:pPr marL="0" indent="0" algn="ctr">
              <a:buNone/>
            </a:pPr>
            <a:r>
              <a:rPr lang="en-GB" sz="1800" dirty="0">
                <a:latin typeface="Amasis MT Pro" panose="02040504050005020304" pitchFamily="18" charset="0"/>
              </a:rPr>
              <a:t>It is quite evident the recursive structure. By defining the matrix element (in a total general way)</a:t>
            </a:r>
          </a:p>
          <a:p>
            <a:pPr marL="0" indent="0" algn="ctr">
              <a:buNone/>
            </a:pPr>
            <a:endParaRPr lang="en-GB" sz="2400" dirty="0">
              <a:latin typeface="Amasis MT Pro" panose="02040504050005020304" pitchFamily="18" charset="0"/>
            </a:endParaRPr>
          </a:p>
          <a:p>
            <a:pPr marL="0" indent="0" algn="ctr">
              <a:buNone/>
            </a:pPr>
            <a:endParaRPr lang="en-GB" sz="100" dirty="0">
              <a:latin typeface="Amasis MT Pro" panose="02040504050005020304" pitchFamily="18" charset="0"/>
            </a:endParaRPr>
          </a:p>
          <a:p>
            <a:pPr marL="0" indent="0" algn="ctr">
              <a:buNone/>
            </a:pPr>
            <a:r>
              <a:rPr lang="en-GB" sz="1800" dirty="0">
                <a:latin typeface="Amasis MT Pro" panose="02040504050005020304" pitchFamily="18" charset="0"/>
              </a:rPr>
              <a:t>it is possible to show that holds</a:t>
            </a:r>
          </a:p>
          <a:p>
            <a:pPr marL="0" indent="0" algn="ctr">
              <a:buNone/>
            </a:pPr>
            <a:endParaRPr lang="en-GB" sz="1800" dirty="0">
              <a:latin typeface="Amasis MT Pro" panose="02040504050005020304" pitchFamily="18" charset="0"/>
            </a:endParaRPr>
          </a:p>
          <a:p>
            <a:pPr marL="0" indent="0" algn="ctr">
              <a:buNone/>
            </a:pPr>
            <a:endParaRPr lang="en-GB" sz="1800" dirty="0">
              <a:latin typeface="Amasis MT Pro" panose="02040504050005020304" pitchFamily="18" charset="0"/>
            </a:endParaRPr>
          </a:p>
          <a:p>
            <a:pPr marL="0" indent="0" algn="ctr">
              <a:buNone/>
            </a:pPr>
            <a:r>
              <a:rPr lang="en-GB" sz="1800" dirty="0">
                <a:latin typeface="Amasis MT Pro" panose="02040504050005020304" pitchFamily="18" charset="0"/>
              </a:rPr>
              <a:t>where ñ is the layer where we want to update the parameter       so where                            .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D5F512A-673A-4677-937E-E467EC6B287D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4566744" y="4146649"/>
            <a:ext cx="3272917" cy="499618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BF3F379-2FD8-47FA-8025-58432D6A8C2B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367532" y="5176307"/>
            <a:ext cx="5456936" cy="52412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45EBD7EE-C32B-4472-AFA7-6825DBD8B3B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189729" y="2455553"/>
            <a:ext cx="2598166" cy="45085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66F4042B-8A36-4807-83E6-FB291365537D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690241" y="3140735"/>
            <a:ext cx="2616200" cy="4064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85AC29CA-74FB-4265-9862-CFD020235E5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753440" y="2461816"/>
            <a:ext cx="4600360" cy="450850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D01604F6-9ADA-44F1-B451-F49BBC12912D}"/>
              </a:ext>
            </a:extLst>
          </p:cNvPr>
          <p:cNvCxnSpPr/>
          <p:nvPr/>
        </p:nvCxnSpPr>
        <p:spPr>
          <a:xfrm>
            <a:off x="5247861" y="2653748"/>
            <a:ext cx="104360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Immagine 12">
            <a:extLst>
              <a:ext uri="{FF2B5EF4-FFF2-40B4-BE49-F238E27FC236}">
                <a16:creationId xmlns:a16="http://schemas.microsoft.com/office/drawing/2014/main" id="{5A9AF6A6-59A0-48ED-8371-2E4A1B7B3F15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587968" y="5839565"/>
            <a:ext cx="261853" cy="22187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D19CFE8-A773-4DFC-BD9D-E38EBD77A9CA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950748" y="5739513"/>
            <a:ext cx="16510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164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835F30-9CE1-44E3-A795-1229F4425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latin typeface="Amasis MT Pro" panose="02040504050005020304" pitchFamily="18" charset="0"/>
              </a:rPr>
              <a:t>How the </a:t>
            </a:r>
            <a:r>
              <a:rPr lang="it-IT" b="1" dirty="0" err="1">
                <a:latin typeface="Amasis MT Pro" panose="02040504050005020304" pitchFamily="18" charset="0"/>
              </a:rPr>
              <a:t>ANNs</a:t>
            </a:r>
            <a:r>
              <a:rPr lang="it-IT" b="1" dirty="0">
                <a:latin typeface="Amasis MT Pro" panose="02040504050005020304" pitchFamily="18" charset="0"/>
              </a:rPr>
              <a:t> </a:t>
            </a:r>
            <a:r>
              <a:rPr lang="it-IT" b="1" dirty="0" err="1">
                <a:latin typeface="Amasis MT Pro" panose="02040504050005020304" pitchFamily="18" charset="0"/>
              </a:rPr>
              <a:t>learn</a:t>
            </a:r>
            <a:r>
              <a:rPr lang="it-IT" b="1" dirty="0">
                <a:latin typeface="Amasis MT Pro" panose="02040504050005020304" pitchFamily="18" charset="0"/>
              </a:rPr>
              <a:t>: </a:t>
            </a:r>
            <a:r>
              <a:rPr lang="it-IT" b="1" dirty="0" err="1">
                <a:latin typeface="Amasis MT Pro" panose="02040504050005020304" pitchFamily="18" charset="0"/>
              </a:rPr>
              <a:t>backpropagation</a:t>
            </a:r>
            <a:endParaRPr lang="en-GB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5187D5B-AAA5-4752-9EF5-8FF7E3D83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sz="2400" dirty="0">
                <a:latin typeface="Amasis MT Pro" panose="02040504050005020304" pitchFamily="18" charset="0"/>
              </a:rPr>
              <a:t>The </a:t>
            </a:r>
            <a:r>
              <a:rPr lang="it-IT" sz="2400" dirty="0" err="1">
                <a:latin typeface="Amasis MT Pro" panose="02040504050005020304" pitchFamily="18" charset="0"/>
              </a:rPr>
              <a:t>backpropagation</a:t>
            </a:r>
            <a:r>
              <a:rPr lang="it-IT" sz="2400" dirty="0">
                <a:latin typeface="Amasis MT Pro" panose="02040504050005020304" pitchFamily="18" charset="0"/>
              </a:rPr>
              <a:t> </a:t>
            </a:r>
            <a:r>
              <a:rPr lang="it-IT" sz="2400" dirty="0" err="1">
                <a:latin typeface="Amasis MT Pro" panose="02040504050005020304" pitchFamily="18" charset="0"/>
              </a:rPr>
              <a:t>algorithm</a:t>
            </a:r>
            <a:r>
              <a:rPr lang="it-IT" sz="2400" dirty="0">
                <a:latin typeface="Amasis MT Pro" panose="02040504050005020304" pitchFamily="18" charset="0"/>
              </a:rPr>
              <a:t> can be </a:t>
            </a:r>
            <a:r>
              <a:rPr lang="it-IT" sz="2400" dirty="0" err="1">
                <a:latin typeface="Amasis MT Pro" panose="02040504050005020304" pitchFamily="18" charset="0"/>
              </a:rPr>
              <a:t>summarized</a:t>
            </a:r>
            <a:r>
              <a:rPr lang="it-IT" sz="2400" dirty="0">
                <a:latin typeface="Amasis MT Pro" panose="02040504050005020304" pitchFamily="18" charset="0"/>
              </a:rPr>
              <a:t> in:</a:t>
            </a:r>
          </a:p>
          <a:p>
            <a:pPr>
              <a:buFontTx/>
              <a:buChar char="-"/>
            </a:pPr>
            <a:r>
              <a:rPr lang="en-GB" sz="2400" dirty="0">
                <a:latin typeface="Amasis MT Pro" panose="02040504050005020304" pitchFamily="18" charset="0"/>
              </a:rPr>
              <a:t>Initialize a “deviation” vector at the output layer </a:t>
            </a:r>
            <a:r>
              <a:rPr lang="en-GB" sz="2400" i="1" dirty="0">
                <a:latin typeface="Amasis MT Pro" panose="02040504050005020304" pitchFamily="18" charset="0"/>
              </a:rPr>
              <a:t>N </a:t>
            </a:r>
            <a:br>
              <a:rPr lang="en-GB" sz="2400" i="1" dirty="0">
                <a:latin typeface="Amasis MT Pro" panose="02040504050005020304" pitchFamily="18" charset="0"/>
              </a:rPr>
            </a:br>
            <a:br>
              <a:rPr lang="en-GB" sz="800" i="1" dirty="0">
                <a:latin typeface="Amasis MT Pro" panose="02040504050005020304" pitchFamily="18" charset="0"/>
              </a:rPr>
            </a:br>
            <a:r>
              <a:rPr lang="en-GB" sz="2400" dirty="0">
                <a:latin typeface="Amasis MT Pro" panose="02040504050005020304" pitchFamily="18" charset="0"/>
              </a:rPr>
              <a:t>so proportional to the difference between the current </a:t>
            </a:r>
            <a:r>
              <a:rPr lang="en-GB" sz="2400" i="1" dirty="0">
                <a:latin typeface="Amasis MT Pro" panose="02040504050005020304" pitchFamily="18" charset="0"/>
              </a:rPr>
              <a:t>j-</a:t>
            </a:r>
            <a:r>
              <a:rPr lang="en-GB" sz="2400" dirty="0" err="1">
                <a:latin typeface="Amasis MT Pro" panose="02040504050005020304" pitchFamily="18" charset="0"/>
              </a:rPr>
              <a:t>th</a:t>
            </a:r>
            <a:r>
              <a:rPr lang="en-GB" sz="2400" i="1" dirty="0">
                <a:latin typeface="Amasis MT Pro" panose="02040504050005020304" pitchFamily="18" charset="0"/>
              </a:rPr>
              <a:t> </a:t>
            </a:r>
            <a:r>
              <a:rPr lang="en-GB" sz="2400" dirty="0">
                <a:latin typeface="Amasis MT Pro" panose="02040504050005020304" pitchFamily="18" charset="0"/>
              </a:rPr>
              <a:t>output and the expected </a:t>
            </a:r>
            <a:r>
              <a:rPr lang="en-GB" sz="2400" i="1" dirty="0">
                <a:latin typeface="Amasis MT Pro" panose="02040504050005020304" pitchFamily="18" charset="0"/>
              </a:rPr>
              <a:t>j-</a:t>
            </a:r>
            <a:r>
              <a:rPr lang="en-GB" sz="2400" dirty="0" err="1">
                <a:latin typeface="Amasis MT Pro" panose="02040504050005020304" pitchFamily="18" charset="0"/>
              </a:rPr>
              <a:t>th</a:t>
            </a:r>
            <a:r>
              <a:rPr lang="en-GB" sz="2400" dirty="0">
                <a:latin typeface="Amasis MT Pro" panose="02040504050005020304" pitchFamily="18" charset="0"/>
              </a:rPr>
              <a:t> output</a:t>
            </a:r>
          </a:p>
          <a:p>
            <a:pPr>
              <a:buFontTx/>
              <a:buChar char="-"/>
            </a:pPr>
            <a:r>
              <a:rPr lang="en-GB" sz="2400" dirty="0">
                <a:latin typeface="Amasis MT Pro" panose="02040504050005020304" pitchFamily="18" charset="0"/>
              </a:rPr>
              <a:t>For each layer starting at </a:t>
            </a:r>
            <a:r>
              <a:rPr lang="en-GB" sz="2400" i="1" dirty="0">
                <a:latin typeface="Amasis MT Pro" panose="02040504050005020304" pitchFamily="18" charset="0"/>
              </a:rPr>
              <a:t>n=N </a:t>
            </a:r>
            <a:r>
              <a:rPr lang="en-GB" sz="2400" dirty="0">
                <a:latin typeface="Amasis MT Pro" panose="02040504050005020304" pitchFamily="18" charset="0"/>
              </a:rPr>
              <a:t>store the derivative with respect to the</a:t>
            </a:r>
            <a:br>
              <a:rPr lang="en-GB" sz="2400" dirty="0">
                <a:latin typeface="Amasis MT Pro" panose="02040504050005020304" pitchFamily="18" charset="0"/>
              </a:rPr>
            </a:br>
            <a:br>
              <a:rPr lang="en-GB" sz="400" dirty="0">
                <a:latin typeface="Amasis MT Pro" panose="02040504050005020304" pitchFamily="18" charset="0"/>
              </a:rPr>
            </a:br>
            <a:r>
              <a:rPr lang="en-GB" sz="2400" dirty="0">
                <a:latin typeface="Amasis MT Pro" panose="02040504050005020304" pitchFamily="18" charset="0"/>
              </a:rPr>
              <a:t>parameters at that layer:	         for all 	 explicitly occurring in</a:t>
            </a:r>
          </a:p>
          <a:p>
            <a:pPr>
              <a:buFontTx/>
              <a:buChar char="-"/>
            </a:pPr>
            <a:r>
              <a:rPr lang="en-GB" sz="2400" dirty="0">
                <a:latin typeface="Amasis MT Pro" panose="02040504050005020304" pitchFamily="18" charset="0"/>
              </a:rPr>
              <a:t>Step down to the next lower layer by setting			      and repeat after storing derivatives</a:t>
            </a:r>
          </a:p>
          <a:p>
            <a:pPr marL="0" indent="0">
              <a:buNone/>
            </a:pPr>
            <a:r>
              <a:rPr lang="en-GB" sz="2400" dirty="0">
                <a:latin typeface="Amasis MT Pro" panose="02040504050005020304" pitchFamily="18" charset="0"/>
              </a:rPr>
              <a:t> In this way all the derivatives will be known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C1D9D7A-A302-47EE-BC98-8369AF64B1BC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891448" y="2250824"/>
            <a:ext cx="3556000" cy="4953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DA4AFDE-25B4-4B12-9DEE-D423460634F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396268" y="3904042"/>
            <a:ext cx="733011" cy="432348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FDB94E13-F814-41EC-A21B-FA65FB4AD96E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136640" y="3959509"/>
            <a:ext cx="299002" cy="26045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A6F9CCB6-5201-41AE-93C8-AFDC561E7F1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417931" y="3863709"/>
            <a:ext cx="472112" cy="442719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81509309-1736-4058-9C38-D92571A75E32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007087" y="4390565"/>
            <a:ext cx="24892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404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5EF2F2A-822F-4DF3-8CDC-0E8FCCF7F3E1}">
  <we:reference id="wa200002290" version="1.0.0.3" store="it-IT" storeType="OMEX"/>
  <we:alternateReferences>
    <we:reference id="wa200002290" version="1.0.0.3" store="WA200002290" storeType="OMEX"/>
  </we:alternateReferences>
  <we:properties>
    <we:property name="mathList" value="[{&quot;id&quot;:&quot;95&quot;,&quot;code&quot;:&quot;$\\begin{cases}\n{\\vec{m}\\to\\gamma_{1}\\vec{m}\\,-\\left(1-\\gamma_{1}\\right)\\frac{\\partial C\\left(\\theta\\right)}{\\partial\\theta}}&amp;{}\\\\\n{\\vec{s}\\to\\gamma_{2}\\vec{s}+\\left(1-\\gamma_{2}\\right)\\frac{\\partial C\\left(\\theta\\right)}{\\partial\\theta}\\times\\frac{\\partial C\\left(\\theta\\right)}{\\partial\\theta}}&amp;{}\\\\\n{\\hat{m}\\,\\to\\,\\vec{m}/\\left(1-\\gamma_{1}^{s}\\right)}&amp;{}\\\\\n{\\hat{s}\\to\\vec{s}/\\left(1-\\gamma_{2}^{s}\\right)}&amp;{}\\\\\n{\\theta\\,\\to\\,\\theta\\,+\\,\\epsilon\\,\\hat{m}/{\\sqrt[]{\\hat{s}+\\sigma}}}&amp;{}\\\\\n\\end{cases}$&quot;,&quot;font&quot;:{&quot;size&quot;:12,&quot;family&quot;:&quot;Arial&quot;,&quot;color&quot;:&quot;black&quot;},&quot;type&quot;:&quot;$&quot;},{&quot;id&quot;:&quot;96&quot;,&quot;code&quot;:&quot;$\\begin{cases}\n{}&amp;{}\\\\\n{}&amp;{}\\\\\n{}&amp;{}\\\\\n\\end{cases}$&quot;,&quot;font&quot;:{&quot;size&quot;:12,&quot;family&quot;:&quot;Arial&quot;,&quot;color&quot;:&quot;black&quot;},&quot;type&quot;:&quot;$&quot;},{&quot;id&quot;:&quot;97&quot;,&quot;code&quot;:&quot;$\\text{KL}\\left(P\\left|\\right|Q\\right)=\\sum_{i}^{}P\\left(x_{i}\\right)\\log_{2}\\left(P\\left(x_{i}\\right)/Q\\left(x_{i}\\right)\\right)$&quot;,&quot;font&quot;:{&quot;size&quot;:12,&quot;family&quot;:&quot;Arial&quot;,&quot;color&quot;:&quot;black&quot;},&quot;type&quot;:&quot;$&quot;},{&quot;id&quot;:&quot;98&quot;,&quot;code&quot;:&quot;$\\text{BCE}\\left(t,p\\right)=-\\left(t\\,\\log_{2}\\left(p\\right)+\\left(1-t\\right)\\log_{2}\\left(1-p\\right)\\right)$&quot;,&quot;font&quot;:{&quot;size&quot;:12,&quot;family&quot;:&quot;Arial&quot;,&quot;color&quot;:&quot;black&quot;},&quot;type&quot;:&quot;$&quot;},{&quot;id&quot;:&quot;99&quot;,&quot;code&quot;:&quot;$\\text{HD}=\\,\\frac{1}{{\\sqrt[]{2}}}\\sum_{i}^{}\\left({\\sqrt[]{y_{\\theta}\\left(x_{i}\\right)}}-{\\sqrt[]{y\\left(x_{i}\\right)}}\\right)^{2}$&quot;,&quot;font&quot;:{&quot;size&quot;:12,&quot;family&quot;:&quot;Arial&quot;,&quot;color&quot;:&quot;black&quot;},&quot;type&quot;:&quot;$&quot;}]"/>
    <we:property name="nextMathId" value="&quot;100&quot;"/>
    <we:property name="sidebarState" value="&quot;[true,true,true,true]&quot;"/>
  </we:properties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F28EAA0BCF0EFB4B9F327F0F80F55277" ma:contentTypeVersion="2" ma:contentTypeDescription="Creare un nuovo documento." ma:contentTypeScope="" ma:versionID="db1b57763a626ad799450d515a546b6c">
  <xsd:schema xmlns:xsd="http://www.w3.org/2001/XMLSchema" xmlns:xs="http://www.w3.org/2001/XMLSchema" xmlns:p="http://schemas.microsoft.com/office/2006/metadata/properties" xmlns:ns3="ec1871fc-1c5a-4183-8505-55702cb1a404" targetNamespace="http://schemas.microsoft.com/office/2006/metadata/properties" ma:root="true" ma:fieldsID="c11990f35ed9675fc76dc3e368647153" ns3:_="">
    <xsd:import namespace="ec1871fc-1c5a-4183-8505-55702cb1a40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1871fc-1c5a-4183-8505-55702cb1a4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BC60378-BA06-4132-AEF9-C8E15C6111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c1871fc-1c5a-4183-8505-55702cb1a40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184C583-EDB1-4A02-AC31-930B8BC5536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04E3181-F97E-44A8-AD62-8E314953CF1C}">
  <ds:schemaRefs>
    <ds:schemaRef ds:uri="http://purl.org/dc/terms/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ec1871fc-1c5a-4183-8505-55702cb1a404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1637</TotalTime>
  <Words>1086</Words>
  <Application>Microsoft Office PowerPoint</Application>
  <PresentationFormat>Widescreen</PresentationFormat>
  <Paragraphs>150</Paragraphs>
  <Slides>21</Slides>
  <Notes>0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7" baseType="lpstr">
      <vt:lpstr>Amasis MT Pro</vt:lpstr>
      <vt:lpstr>Arial</vt:lpstr>
      <vt:lpstr>Calibri</vt:lpstr>
      <vt:lpstr>Calibri Light</vt:lpstr>
      <vt:lpstr>Wingdings</vt:lpstr>
      <vt:lpstr>Tema di Office</vt:lpstr>
      <vt:lpstr>Artificial neural network: multilayer perceptron used as a classifier</vt:lpstr>
      <vt:lpstr>Feed-forward neural network</vt:lpstr>
      <vt:lpstr>Presentazione standard di PowerPoint</vt:lpstr>
      <vt:lpstr>Neural networks as function approximators</vt:lpstr>
      <vt:lpstr>How the ANNs learn</vt:lpstr>
      <vt:lpstr>How the ANNs learn: gradient descent</vt:lpstr>
      <vt:lpstr>How the ANNs learn: backpropagation</vt:lpstr>
      <vt:lpstr>How the ANNs learn: backpropagation</vt:lpstr>
      <vt:lpstr>How the ANNs learn: backpropagation</vt:lpstr>
      <vt:lpstr>How to choose the learning rate?</vt:lpstr>
      <vt:lpstr>Optimizers - SGD with momentum</vt:lpstr>
      <vt:lpstr>Other optimization algorithms</vt:lpstr>
      <vt:lpstr>The choice of the</vt:lpstr>
      <vt:lpstr>The choice of the activation function</vt:lpstr>
      <vt:lpstr>The choice of the activation function</vt:lpstr>
      <vt:lpstr>The choice of the activation function</vt:lpstr>
      <vt:lpstr>The choice of the activation function</vt:lpstr>
      <vt:lpstr>The choice of the activation function</vt:lpstr>
      <vt:lpstr>The choice of the activation function</vt:lpstr>
      <vt:lpstr>Further NN improvements</vt:lpstr>
      <vt:lpstr>Today’s challenges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neural network: multilayer perceptron used as a classifier</dc:title>
  <dc:creator>Francesco Di Clemente</dc:creator>
  <cp:lastModifiedBy>Francesco Di Clemente</cp:lastModifiedBy>
  <cp:revision>32</cp:revision>
  <dcterms:created xsi:type="dcterms:W3CDTF">2021-05-13T09:06:33Z</dcterms:created>
  <dcterms:modified xsi:type="dcterms:W3CDTF">2021-05-18T14:48:05Z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0x010100F28EAA0BCF0EFB4B9F327F0F80F55277</vt:lpwstr>
  </property>
</Properties>
</file>